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0"/>
  </p:notesMasterIdLst>
  <p:sldIdLst>
    <p:sldId id="265" r:id="rId2"/>
    <p:sldId id="277" r:id="rId3"/>
    <p:sldId id="275" r:id="rId4"/>
    <p:sldId id="270" r:id="rId5"/>
    <p:sldId id="284" r:id="rId6"/>
    <p:sldId id="264" r:id="rId7"/>
    <p:sldId id="274" r:id="rId8"/>
    <p:sldId id="276" r:id="rId9"/>
    <p:sldId id="283" r:id="rId10"/>
    <p:sldId id="278" r:id="rId11"/>
    <p:sldId id="280" r:id="rId12"/>
    <p:sldId id="266" r:id="rId13"/>
    <p:sldId id="272" r:id="rId14"/>
    <p:sldId id="267" r:id="rId15"/>
    <p:sldId id="256" r:id="rId16"/>
    <p:sldId id="282" r:id="rId17"/>
    <p:sldId id="269" r:id="rId18"/>
    <p:sldId id="257" r:id="rId19"/>
    <p:sldId id="271" r:id="rId20"/>
    <p:sldId id="258" r:id="rId21"/>
    <p:sldId id="259" r:id="rId22"/>
    <p:sldId id="273" r:id="rId23"/>
    <p:sldId id="261" r:id="rId24"/>
    <p:sldId id="262" r:id="rId25"/>
    <p:sldId id="263" r:id="rId26"/>
    <p:sldId id="281" r:id="rId27"/>
    <p:sldId id="260" r:id="rId28"/>
    <p:sldId id="2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80" d="100"/>
          <a:sy n="80" d="100"/>
        </p:scale>
        <p:origin x="78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rank\Documents\2024-02-10%20PubMed%20and%20structure%20vintage%20and%20mortality%20by%20disease%20and%20year\2024-03-15%20Journal%20of%20Population%20Economics\2024-03-15%20Biomedical%20innovation%20and%20U.S.%20longevity%20growth.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dirty="0"/>
              <a:t>No. of Mesh Descriptors ever established (approximate)</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 of Mesh Descriptors ever established</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1990</c:v>
                </c:pt>
                <c:pt idx="1">
                  <c:v>2022</c:v>
                </c:pt>
              </c:numCache>
            </c:numRef>
          </c:cat>
          <c:val>
            <c:numRef>
              <c:f>Sheet1!$B$2:$B$3</c:f>
              <c:numCache>
                <c:formatCode>General</c:formatCode>
                <c:ptCount val="2"/>
                <c:pt idx="0">
                  <c:v>23340</c:v>
                </c:pt>
                <c:pt idx="1">
                  <c:v>30000</c:v>
                </c:pt>
              </c:numCache>
            </c:numRef>
          </c:val>
          <c:extLst>
            <c:ext xmlns:c16="http://schemas.microsoft.com/office/drawing/2014/chart" uri="{C3380CC4-5D6E-409C-BE32-E72D297353CC}">
              <c16:uniqueId val="{00000000-360F-49A3-9FAF-91F13861967B}"/>
            </c:ext>
          </c:extLst>
        </c:ser>
        <c:dLbls>
          <c:showLegendKey val="0"/>
          <c:showVal val="0"/>
          <c:showCatName val="0"/>
          <c:showSerName val="0"/>
          <c:showPercent val="0"/>
          <c:showBubbleSize val="0"/>
        </c:dLbls>
        <c:gapWidth val="219"/>
        <c:overlap val="-27"/>
        <c:axId val="1701560703"/>
        <c:axId val="1701546303"/>
      </c:barChart>
      <c:catAx>
        <c:axId val="1701560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01546303"/>
        <c:crosses val="autoZero"/>
        <c:auto val="1"/>
        <c:lblAlgn val="ctr"/>
        <c:lblOffset val="100"/>
        <c:noMultiLvlLbl val="0"/>
      </c:catAx>
      <c:valAx>
        <c:axId val="1701546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1560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A.  vint_mean</a:t>
            </a:r>
            <a:r>
              <a:rPr lang="en-US" sz="1200" baseline="-25000"/>
              <a:t>d,t-6</a:t>
            </a:r>
            <a:r>
              <a:rPr lang="en-US" sz="1200"/>
              <a:t> ==&gt; ypll85</a:t>
            </a:r>
            <a:r>
              <a:rPr lang="en-US" sz="1200" baseline="-25000"/>
              <a:t>dt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implications!$AA$3</c:f>
              <c:strCache>
                <c:ptCount val="1"/>
                <c:pt idx="0">
                  <c:v>upper</c:v>
                </c:pt>
              </c:strCache>
            </c:strRef>
          </c:tx>
          <c:spPr>
            <a:ln w="38100" cap="rnd">
              <a:noFill/>
              <a:round/>
            </a:ln>
            <a:effectLst/>
          </c:spPr>
          <c:marker>
            <c:symbol val="none"/>
          </c:marker>
          <c:cat>
            <c:strRef>
              <c:f>implications!$Z$4:$Z$5</c:f>
              <c:strCache>
                <c:ptCount val="2"/>
                <c:pt idx="0">
                  <c:v>changing vintage</c:v>
                </c:pt>
                <c:pt idx="1">
                  <c:v>constant vintage</c:v>
                </c:pt>
              </c:strCache>
              <c:extLst/>
            </c:strRef>
          </c:cat>
          <c:val>
            <c:numRef>
              <c:f>implications!$AA$4:$AA$5</c:f>
              <c:numCache>
                <c:formatCode>General</c:formatCode>
                <c:ptCount val="2"/>
                <c:pt idx="0">
                  <c:v>-0.34247403633161999</c:v>
                </c:pt>
                <c:pt idx="1">
                  <c:v>-0.13437403633162001</c:v>
                </c:pt>
              </c:numCache>
              <c:extLst/>
            </c:numRef>
          </c:val>
          <c:smooth val="0"/>
          <c:extLst>
            <c:ext xmlns:c16="http://schemas.microsoft.com/office/drawing/2014/chart" uri="{C3380CC4-5D6E-409C-BE32-E72D297353CC}">
              <c16:uniqueId val="{00000000-6640-4C6D-8EDF-A2E92D186650}"/>
            </c:ext>
          </c:extLst>
        </c:ser>
        <c:ser>
          <c:idx val="1"/>
          <c:order val="1"/>
          <c:tx>
            <c:strRef>
              <c:f>implications!$AB$3</c:f>
              <c:strCache>
                <c:ptCount val="1"/>
                <c:pt idx="0">
                  <c:v>Estimate</c:v>
                </c:pt>
              </c:strCache>
            </c:strRef>
          </c:tx>
          <c:spPr>
            <a:ln w="38100" cap="rnd">
              <a:noFill/>
              <a:round/>
            </a:ln>
            <a:effectLst/>
          </c:spPr>
          <c:marker>
            <c:symbol val="square"/>
            <c:size val="8"/>
            <c:spPr>
              <a:solidFill>
                <a:schemeClr val="tx1"/>
              </a:solidFill>
              <a:ln w="9525">
                <a:solidFill>
                  <a:schemeClr val="tx1"/>
                </a:solidFill>
              </a:ln>
              <a:effectLst/>
            </c:spPr>
          </c:marker>
          <c:dPt>
            <c:idx val="1"/>
            <c:marker>
              <c:symbol val="square"/>
              <c:size val="8"/>
              <c:spPr>
                <a:noFill/>
                <a:ln w="9525">
                  <a:solidFill>
                    <a:schemeClr val="tx1"/>
                  </a:solidFill>
                </a:ln>
                <a:effectLst/>
              </c:spPr>
            </c:marker>
            <c:bubble3D val="0"/>
            <c:extLst>
              <c:ext xmlns:c16="http://schemas.microsoft.com/office/drawing/2014/chart" uri="{C3380CC4-5D6E-409C-BE32-E72D297353CC}">
                <c16:uniqueId val="{00000001-6640-4C6D-8EDF-A2E92D18665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implications!$Z$4:$Z$5</c:f>
              <c:strCache>
                <c:ptCount val="2"/>
                <c:pt idx="0">
                  <c:v>changing vintage</c:v>
                </c:pt>
                <c:pt idx="1">
                  <c:v>constant vintage</c:v>
                </c:pt>
              </c:strCache>
              <c:extLst/>
            </c:strRef>
          </c:cat>
          <c:val>
            <c:numRef>
              <c:f>implications!$AB$4:$AB$5</c:f>
              <c:numCache>
                <c:formatCode>General</c:formatCode>
                <c:ptCount val="2"/>
                <c:pt idx="0">
                  <c:v>-0.19627403633162002</c:v>
                </c:pt>
                <c:pt idx="1">
                  <c:v>2.2925963668380012E-2</c:v>
                </c:pt>
              </c:numCache>
              <c:extLst/>
            </c:numRef>
          </c:val>
          <c:smooth val="0"/>
          <c:extLst>
            <c:ext xmlns:c16="http://schemas.microsoft.com/office/drawing/2014/chart" uri="{C3380CC4-5D6E-409C-BE32-E72D297353CC}">
              <c16:uniqueId val="{00000002-6640-4C6D-8EDF-A2E92D186650}"/>
            </c:ext>
          </c:extLst>
        </c:ser>
        <c:ser>
          <c:idx val="2"/>
          <c:order val="2"/>
          <c:tx>
            <c:strRef>
              <c:f>implications!$AC$3</c:f>
              <c:strCache>
                <c:ptCount val="1"/>
                <c:pt idx="0">
                  <c:v>lower</c:v>
                </c:pt>
              </c:strCache>
            </c:strRef>
          </c:tx>
          <c:spPr>
            <a:ln w="38100" cap="rnd">
              <a:noFill/>
              <a:round/>
            </a:ln>
            <a:effectLst/>
          </c:spPr>
          <c:marker>
            <c:symbol val="dot"/>
            <c:size val="3"/>
            <c:spPr>
              <a:solidFill>
                <a:schemeClr val="accent3"/>
              </a:solidFill>
              <a:ln w="9525">
                <a:solidFill>
                  <a:schemeClr val="accent3"/>
                </a:solidFill>
              </a:ln>
              <a:effectLst/>
            </c:spPr>
          </c:marker>
          <c:cat>
            <c:strRef>
              <c:f>implications!$Z$4:$Z$5</c:f>
              <c:strCache>
                <c:ptCount val="2"/>
                <c:pt idx="0">
                  <c:v>changing vintage</c:v>
                </c:pt>
                <c:pt idx="1">
                  <c:v>constant vintage</c:v>
                </c:pt>
              </c:strCache>
              <c:extLst/>
            </c:strRef>
          </c:cat>
          <c:val>
            <c:numRef>
              <c:f>implications!$AC$4:$AC$5</c:f>
              <c:numCache>
                <c:formatCode>General</c:formatCode>
                <c:ptCount val="2"/>
                <c:pt idx="0">
                  <c:v>-5.0074036331619998E-2</c:v>
                </c:pt>
                <c:pt idx="1">
                  <c:v>0.18012596366838002</c:v>
                </c:pt>
              </c:numCache>
              <c:extLst/>
            </c:numRef>
          </c:val>
          <c:smooth val="0"/>
          <c:extLst>
            <c:ext xmlns:c16="http://schemas.microsoft.com/office/drawing/2014/chart" uri="{C3380CC4-5D6E-409C-BE32-E72D297353CC}">
              <c16:uniqueId val="{00000003-6640-4C6D-8EDF-A2E92D186650}"/>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prstDash val="dash"/>
              <a:round/>
            </a:ln>
            <a:effectLst/>
          </c:spPr>
        </c:hiLowLines>
        <c:axId val="913875232"/>
        <c:axId val="1917838384"/>
      </c:stockChart>
      <c:catAx>
        <c:axId val="913875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7838384"/>
        <c:crosses val="autoZero"/>
        <c:auto val="1"/>
        <c:lblAlgn val="ctr"/>
        <c:lblOffset val="100"/>
        <c:noMultiLvlLbl val="0"/>
      </c:catAx>
      <c:valAx>
        <c:axId val="19178383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3875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B.  post1990%</a:t>
            </a:r>
            <a:r>
              <a:rPr lang="en-US" sz="1200" baseline="-25000"/>
              <a:t>d,t-6 </a:t>
            </a:r>
            <a:r>
              <a:rPr lang="en-US" sz="1200"/>
              <a:t>==&gt; ypll85</a:t>
            </a:r>
            <a:r>
              <a:rPr lang="en-US" sz="1200" baseline="-25000"/>
              <a:t>dt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implications!$AA$8</c:f>
              <c:strCache>
                <c:ptCount val="1"/>
                <c:pt idx="0">
                  <c:v>upper</c:v>
                </c:pt>
              </c:strCache>
            </c:strRef>
          </c:tx>
          <c:spPr>
            <a:ln w="38100" cap="rnd">
              <a:noFill/>
              <a:round/>
            </a:ln>
            <a:effectLst/>
          </c:spPr>
          <c:marker>
            <c:symbol val="none"/>
          </c:marker>
          <c:cat>
            <c:strRef>
              <c:f>implications!$Z$9:$Z$10</c:f>
              <c:strCache>
                <c:ptCount val="2"/>
                <c:pt idx="0">
                  <c:v>changing vintage</c:v>
                </c:pt>
                <c:pt idx="1">
                  <c:v>constant vintage</c:v>
                </c:pt>
              </c:strCache>
              <c:extLst/>
            </c:strRef>
          </c:cat>
          <c:val>
            <c:numRef>
              <c:f>implications!$AA$9:$AA$10</c:f>
              <c:numCache>
                <c:formatCode>General</c:formatCode>
                <c:ptCount val="2"/>
                <c:pt idx="0">
                  <c:v>-0.33417403633162002</c:v>
                </c:pt>
                <c:pt idx="1">
                  <c:v>-0.10737403633162002</c:v>
                </c:pt>
              </c:numCache>
              <c:extLst/>
            </c:numRef>
          </c:val>
          <c:smooth val="0"/>
          <c:extLst>
            <c:ext xmlns:c16="http://schemas.microsoft.com/office/drawing/2014/chart" uri="{C3380CC4-5D6E-409C-BE32-E72D297353CC}">
              <c16:uniqueId val="{00000000-8DF2-4150-B4D2-068ADD8963AE}"/>
            </c:ext>
          </c:extLst>
        </c:ser>
        <c:ser>
          <c:idx val="1"/>
          <c:order val="1"/>
          <c:tx>
            <c:strRef>
              <c:f>implications!$AB$8</c:f>
              <c:strCache>
                <c:ptCount val="1"/>
                <c:pt idx="0">
                  <c:v>Estimate</c:v>
                </c:pt>
              </c:strCache>
            </c:strRef>
          </c:tx>
          <c:spPr>
            <a:ln w="38100" cap="rnd">
              <a:noFill/>
              <a:round/>
            </a:ln>
            <a:effectLst/>
          </c:spPr>
          <c:marker>
            <c:symbol val="square"/>
            <c:size val="8"/>
            <c:spPr>
              <a:solidFill>
                <a:schemeClr val="tx1"/>
              </a:solidFill>
              <a:ln w="9525">
                <a:solidFill>
                  <a:schemeClr val="tx1"/>
                </a:solidFill>
              </a:ln>
              <a:effectLst/>
            </c:spPr>
          </c:marker>
          <c:dPt>
            <c:idx val="1"/>
            <c:marker>
              <c:symbol val="square"/>
              <c:size val="8"/>
              <c:spPr>
                <a:noFill/>
                <a:ln w="9525">
                  <a:solidFill>
                    <a:schemeClr val="tx1"/>
                  </a:solidFill>
                </a:ln>
                <a:effectLst/>
              </c:spPr>
            </c:marker>
            <c:bubble3D val="0"/>
            <c:extLst>
              <c:ext xmlns:c16="http://schemas.microsoft.com/office/drawing/2014/chart" uri="{C3380CC4-5D6E-409C-BE32-E72D297353CC}">
                <c16:uniqueId val="{00000001-8DF2-4150-B4D2-068ADD8963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implications!$Z$9:$Z$10</c:f>
              <c:strCache>
                <c:ptCount val="2"/>
                <c:pt idx="0">
                  <c:v>changing vintage</c:v>
                </c:pt>
                <c:pt idx="1">
                  <c:v>constant vintage</c:v>
                </c:pt>
              </c:strCache>
              <c:extLst/>
            </c:strRef>
          </c:cat>
          <c:val>
            <c:numRef>
              <c:f>implications!$AB$9:$AB$10</c:f>
              <c:numCache>
                <c:formatCode>General</c:formatCode>
                <c:ptCount val="2"/>
                <c:pt idx="0">
                  <c:v>-0.18887403633162</c:v>
                </c:pt>
                <c:pt idx="1">
                  <c:v>8.5825963668379968E-2</c:v>
                </c:pt>
              </c:numCache>
              <c:extLst/>
            </c:numRef>
          </c:val>
          <c:smooth val="0"/>
          <c:extLst>
            <c:ext xmlns:c16="http://schemas.microsoft.com/office/drawing/2014/chart" uri="{C3380CC4-5D6E-409C-BE32-E72D297353CC}">
              <c16:uniqueId val="{00000002-8DF2-4150-B4D2-068ADD8963AE}"/>
            </c:ext>
          </c:extLst>
        </c:ser>
        <c:ser>
          <c:idx val="2"/>
          <c:order val="2"/>
          <c:tx>
            <c:strRef>
              <c:f>implications!$AC$8</c:f>
              <c:strCache>
                <c:ptCount val="1"/>
                <c:pt idx="0">
                  <c:v>lower</c:v>
                </c:pt>
              </c:strCache>
            </c:strRef>
          </c:tx>
          <c:spPr>
            <a:ln w="38100" cap="rnd">
              <a:noFill/>
              <a:round/>
            </a:ln>
            <a:effectLst/>
          </c:spPr>
          <c:marker>
            <c:symbol val="dot"/>
            <c:size val="3"/>
            <c:spPr>
              <a:solidFill>
                <a:schemeClr val="accent3"/>
              </a:solidFill>
              <a:ln w="9525">
                <a:solidFill>
                  <a:schemeClr val="accent3"/>
                </a:solidFill>
              </a:ln>
              <a:effectLst/>
            </c:spPr>
          </c:marker>
          <c:cat>
            <c:strRef>
              <c:f>implications!$Z$9:$Z$10</c:f>
              <c:strCache>
                <c:ptCount val="2"/>
                <c:pt idx="0">
                  <c:v>changing vintage</c:v>
                </c:pt>
                <c:pt idx="1">
                  <c:v>constant vintage</c:v>
                </c:pt>
              </c:strCache>
              <c:extLst/>
            </c:strRef>
          </c:cat>
          <c:val>
            <c:numRef>
              <c:f>implications!$AC$9:$AC$10</c:f>
              <c:numCache>
                <c:formatCode>General</c:formatCode>
                <c:ptCount val="2"/>
                <c:pt idx="0">
                  <c:v>-4.3574036331619992E-2</c:v>
                </c:pt>
                <c:pt idx="1">
                  <c:v>0.27902596366838001</c:v>
                </c:pt>
              </c:numCache>
              <c:extLst/>
            </c:numRef>
          </c:val>
          <c:smooth val="0"/>
          <c:extLst>
            <c:ext xmlns:c16="http://schemas.microsoft.com/office/drawing/2014/chart" uri="{C3380CC4-5D6E-409C-BE32-E72D297353CC}">
              <c16:uniqueId val="{00000003-8DF2-4150-B4D2-068ADD8963AE}"/>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prstDash val="dash"/>
              <a:round/>
            </a:ln>
            <a:effectLst/>
          </c:spPr>
        </c:hiLowLines>
        <c:axId val="1925666496"/>
        <c:axId val="566090640"/>
      </c:stockChart>
      <c:catAx>
        <c:axId val="1925666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090640"/>
        <c:crosses val="autoZero"/>
        <c:auto val="1"/>
        <c:lblAlgn val="ctr"/>
        <c:lblOffset val="100"/>
        <c:noMultiLvlLbl val="0"/>
      </c:catAx>
      <c:valAx>
        <c:axId val="5660906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566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C.  vint_mean</a:t>
            </a:r>
            <a:r>
              <a:rPr lang="en-US" sz="1200" baseline="-25000"/>
              <a:t>d,t-12</a:t>
            </a:r>
            <a:r>
              <a:rPr lang="en-US" sz="1200"/>
              <a:t> ==&gt; ypll75</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implications!$AA$14</c:f>
              <c:strCache>
                <c:ptCount val="1"/>
                <c:pt idx="0">
                  <c:v>upper</c:v>
                </c:pt>
              </c:strCache>
            </c:strRef>
          </c:tx>
          <c:spPr>
            <a:ln w="38100" cap="rnd">
              <a:noFill/>
              <a:round/>
            </a:ln>
            <a:effectLst/>
          </c:spPr>
          <c:marker>
            <c:symbol val="none"/>
          </c:marker>
          <c:cat>
            <c:strRef>
              <c:f>implications!$Z$15:$Z$16</c:f>
              <c:strCache>
                <c:ptCount val="2"/>
                <c:pt idx="0">
                  <c:v>changing vintage</c:v>
                </c:pt>
                <c:pt idx="1">
                  <c:v>constant vintage</c:v>
                </c:pt>
              </c:strCache>
              <c:extLst/>
            </c:strRef>
          </c:cat>
          <c:val>
            <c:numRef>
              <c:f>implications!$AA$15:$AA$16</c:f>
              <c:numCache>
                <c:formatCode>General</c:formatCode>
                <c:ptCount val="2"/>
                <c:pt idx="0">
                  <c:v>-0.30685049666224617</c:v>
                </c:pt>
                <c:pt idx="1">
                  <c:v>-0.17625049666224618</c:v>
                </c:pt>
              </c:numCache>
              <c:extLst/>
            </c:numRef>
          </c:val>
          <c:smooth val="0"/>
          <c:extLst>
            <c:ext xmlns:c16="http://schemas.microsoft.com/office/drawing/2014/chart" uri="{C3380CC4-5D6E-409C-BE32-E72D297353CC}">
              <c16:uniqueId val="{00000000-3912-443A-9FA8-C515872D4012}"/>
            </c:ext>
          </c:extLst>
        </c:ser>
        <c:ser>
          <c:idx val="1"/>
          <c:order val="1"/>
          <c:tx>
            <c:strRef>
              <c:f>implications!$AB$14</c:f>
              <c:strCache>
                <c:ptCount val="1"/>
                <c:pt idx="0">
                  <c:v>Estimate</c:v>
                </c:pt>
              </c:strCache>
            </c:strRef>
          </c:tx>
          <c:spPr>
            <a:ln w="38100" cap="rnd">
              <a:noFill/>
              <a:round/>
            </a:ln>
            <a:effectLst/>
          </c:spPr>
          <c:marker>
            <c:symbol val="square"/>
            <c:size val="8"/>
            <c:spPr>
              <a:solidFill>
                <a:schemeClr val="tx1"/>
              </a:solidFill>
              <a:ln w="9525">
                <a:solidFill>
                  <a:schemeClr val="tx1"/>
                </a:solidFill>
              </a:ln>
              <a:effectLst/>
            </c:spPr>
          </c:marker>
          <c:dPt>
            <c:idx val="1"/>
            <c:marker>
              <c:symbol val="square"/>
              <c:size val="8"/>
              <c:spPr>
                <a:noFill/>
                <a:ln w="9525">
                  <a:solidFill>
                    <a:schemeClr val="tx1"/>
                  </a:solidFill>
                </a:ln>
                <a:effectLst/>
              </c:spPr>
            </c:marker>
            <c:bubble3D val="0"/>
            <c:extLst>
              <c:ext xmlns:c16="http://schemas.microsoft.com/office/drawing/2014/chart" uri="{C3380CC4-5D6E-409C-BE32-E72D297353CC}">
                <c16:uniqueId val="{00000001-3912-443A-9FA8-C515872D4012}"/>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implications!$Z$15:$Z$16</c:f>
              <c:strCache>
                <c:ptCount val="2"/>
                <c:pt idx="0">
                  <c:v>changing vintage</c:v>
                </c:pt>
                <c:pt idx="1">
                  <c:v>constant vintage</c:v>
                </c:pt>
              </c:strCache>
              <c:extLst/>
            </c:strRef>
          </c:cat>
          <c:val>
            <c:numRef>
              <c:f>implications!$AB$15:$AB$16</c:f>
              <c:numCache>
                <c:formatCode>General</c:formatCode>
                <c:ptCount val="2"/>
                <c:pt idx="0">
                  <c:v>-0.17655049666224618</c:v>
                </c:pt>
                <c:pt idx="1">
                  <c:v>-2.2150496662246166E-2</c:v>
                </c:pt>
              </c:numCache>
              <c:extLst/>
            </c:numRef>
          </c:val>
          <c:smooth val="0"/>
          <c:extLst>
            <c:ext xmlns:c16="http://schemas.microsoft.com/office/drawing/2014/chart" uri="{C3380CC4-5D6E-409C-BE32-E72D297353CC}">
              <c16:uniqueId val="{00000002-3912-443A-9FA8-C515872D4012}"/>
            </c:ext>
          </c:extLst>
        </c:ser>
        <c:ser>
          <c:idx val="2"/>
          <c:order val="2"/>
          <c:tx>
            <c:strRef>
              <c:f>implications!$AC$14</c:f>
              <c:strCache>
                <c:ptCount val="1"/>
                <c:pt idx="0">
                  <c:v>lower</c:v>
                </c:pt>
              </c:strCache>
            </c:strRef>
          </c:tx>
          <c:spPr>
            <a:ln w="38100" cap="rnd">
              <a:noFill/>
              <a:round/>
            </a:ln>
            <a:effectLst/>
          </c:spPr>
          <c:marker>
            <c:symbol val="dot"/>
            <c:size val="3"/>
            <c:spPr>
              <a:solidFill>
                <a:schemeClr val="accent3"/>
              </a:solidFill>
              <a:ln w="9525">
                <a:solidFill>
                  <a:schemeClr val="accent3"/>
                </a:solidFill>
              </a:ln>
              <a:effectLst/>
            </c:spPr>
          </c:marker>
          <c:cat>
            <c:strRef>
              <c:f>implications!$Z$15:$Z$16</c:f>
              <c:strCache>
                <c:ptCount val="2"/>
                <c:pt idx="0">
                  <c:v>changing vintage</c:v>
                </c:pt>
                <c:pt idx="1">
                  <c:v>constant vintage</c:v>
                </c:pt>
              </c:strCache>
              <c:extLst/>
            </c:strRef>
          </c:cat>
          <c:val>
            <c:numRef>
              <c:f>implications!$AC$15:$AC$16</c:f>
              <c:numCache>
                <c:formatCode>General</c:formatCode>
                <c:ptCount val="2"/>
                <c:pt idx="0">
                  <c:v>-4.6250496662246177E-2</c:v>
                </c:pt>
                <c:pt idx="1">
                  <c:v>0.1318495033377538</c:v>
                </c:pt>
              </c:numCache>
              <c:extLst/>
            </c:numRef>
          </c:val>
          <c:smooth val="0"/>
          <c:extLst>
            <c:ext xmlns:c16="http://schemas.microsoft.com/office/drawing/2014/chart" uri="{C3380CC4-5D6E-409C-BE32-E72D297353CC}">
              <c16:uniqueId val="{00000003-3912-443A-9FA8-C515872D4012}"/>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prstDash val="dash"/>
              <a:round/>
            </a:ln>
            <a:effectLst/>
          </c:spPr>
        </c:hiLowLines>
        <c:axId val="1925675136"/>
        <c:axId val="912834624"/>
      </c:stockChart>
      <c:catAx>
        <c:axId val="19256751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834624"/>
        <c:crosses val="autoZero"/>
        <c:auto val="1"/>
        <c:lblAlgn val="ctr"/>
        <c:lblOffset val="100"/>
        <c:noMultiLvlLbl val="0"/>
      </c:catAx>
      <c:valAx>
        <c:axId val="9128346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5675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D.  post1990%</a:t>
            </a:r>
            <a:r>
              <a:rPr lang="en-US" sz="1200" baseline="-25000"/>
              <a:t>d,t-4</a:t>
            </a:r>
            <a:r>
              <a:rPr lang="en-US" sz="1200"/>
              <a:t> ==&gt; ypll75</a:t>
            </a:r>
            <a:r>
              <a:rPr lang="en-US" sz="1200" baseline="-25000"/>
              <a:t>dt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implications!$AA$19</c:f>
              <c:strCache>
                <c:ptCount val="1"/>
                <c:pt idx="0">
                  <c:v>upper</c:v>
                </c:pt>
              </c:strCache>
            </c:strRef>
          </c:tx>
          <c:spPr>
            <a:ln w="38100" cap="rnd">
              <a:noFill/>
              <a:round/>
            </a:ln>
            <a:effectLst/>
          </c:spPr>
          <c:marker>
            <c:symbol val="none"/>
          </c:marker>
          <c:cat>
            <c:strRef>
              <c:f>implications!$Z$20:$Z$21</c:f>
              <c:strCache>
                <c:ptCount val="2"/>
                <c:pt idx="0">
                  <c:v>changing vintage</c:v>
                </c:pt>
                <c:pt idx="1">
                  <c:v>constant vintage</c:v>
                </c:pt>
              </c:strCache>
              <c:extLst/>
            </c:strRef>
          </c:cat>
          <c:val>
            <c:numRef>
              <c:f>implications!$AA$20:$AA$21</c:f>
              <c:numCache>
                <c:formatCode>General</c:formatCode>
                <c:ptCount val="2"/>
                <c:pt idx="0">
                  <c:v>-0.28915049666224618</c:v>
                </c:pt>
                <c:pt idx="1">
                  <c:v>-9.9350496662246185E-2</c:v>
                </c:pt>
              </c:numCache>
              <c:extLst/>
            </c:numRef>
          </c:val>
          <c:smooth val="0"/>
          <c:extLst>
            <c:ext xmlns:c16="http://schemas.microsoft.com/office/drawing/2014/chart" uri="{C3380CC4-5D6E-409C-BE32-E72D297353CC}">
              <c16:uniqueId val="{00000000-ABED-487A-A6D9-C730DD425649}"/>
            </c:ext>
          </c:extLst>
        </c:ser>
        <c:ser>
          <c:idx val="1"/>
          <c:order val="1"/>
          <c:tx>
            <c:strRef>
              <c:f>implications!$AB$19</c:f>
              <c:strCache>
                <c:ptCount val="1"/>
                <c:pt idx="0">
                  <c:v>Estimate</c:v>
                </c:pt>
              </c:strCache>
            </c:strRef>
          </c:tx>
          <c:spPr>
            <a:ln w="38100" cap="rnd">
              <a:noFill/>
              <a:round/>
            </a:ln>
            <a:effectLst/>
          </c:spPr>
          <c:marker>
            <c:symbol val="square"/>
            <c:size val="8"/>
            <c:spPr>
              <a:solidFill>
                <a:schemeClr val="tx1"/>
              </a:solidFill>
              <a:ln w="9525">
                <a:solidFill>
                  <a:schemeClr val="tx1"/>
                </a:solidFill>
              </a:ln>
              <a:effectLst/>
            </c:spPr>
          </c:marker>
          <c:dPt>
            <c:idx val="1"/>
            <c:marker>
              <c:symbol val="square"/>
              <c:size val="8"/>
              <c:spPr>
                <a:noFill/>
                <a:ln w="9525">
                  <a:solidFill>
                    <a:schemeClr val="tx1"/>
                  </a:solidFill>
                </a:ln>
                <a:effectLst/>
              </c:spPr>
            </c:marker>
            <c:bubble3D val="0"/>
            <c:extLst>
              <c:ext xmlns:c16="http://schemas.microsoft.com/office/drawing/2014/chart" uri="{C3380CC4-5D6E-409C-BE32-E72D297353CC}">
                <c16:uniqueId val="{00000001-ABED-487A-A6D9-C730DD425649}"/>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implications!$Z$20:$Z$21</c:f>
              <c:strCache>
                <c:ptCount val="2"/>
                <c:pt idx="0">
                  <c:v>changing vintage</c:v>
                </c:pt>
                <c:pt idx="1">
                  <c:v>constant vintage</c:v>
                </c:pt>
              </c:strCache>
              <c:extLst/>
            </c:strRef>
          </c:cat>
          <c:val>
            <c:numRef>
              <c:f>implications!$AB$20:$AB$21</c:f>
              <c:numCache>
                <c:formatCode>General</c:formatCode>
                <c:ptCount val="2"/>
                <c:pt idx="0">
                  <c:v>-0.15525049666224616</c:v>
                </c:pt>
                <c:pt idx="1">
                  <c:v>9.7649503337753796E-2</c:v>
                </c:pt>
              </c:numCache>
              <c:extLst/>
            </c:numRef>
          </c:val>
          <c:smooth val="0"/>
          <c:extLst>
            <c:ext xmlns:c16="http://schemas.microsoft.com/office/drawing/2014/chart" uri="{C3380CC4-5D6E-409C-BE32-E72D297353CC}">
              <c16:uniqueId val="{00000002-ABED-487A-A6D9-C730DD425649}"/>
            </c:ext>
          </c:extLst>
        </c:ser>
        <c:ser>
          <c:idx val="2"/>
          <c:order val="2"/>
          <c:tx>
            <c:strRef>
              <c:f>implications!$AC$19</c:f>
              <c:strCache>
                <c:ptCount val="1"/>
                <c:pt idx="0">
                  <c:v>lower</c:v>
                </c:pt>
              </c:strCache>
            </c:strRef>
          </c:tx>
          <c:spPr>
            <a:ln w="38100" cap="rnd">
              <a:noFill/>
              <a:round/>
            </a:ln>
            <a:effectLst/>
          </c:spPr>
          <c:marker>
            <c:symbol val="dot"/>
            <c:size val="3"/>
            <c:spPr>
              <a:solidFill>
                <a:schemeClr val="accent3"/>
              </a:solidFill>
              <a:ln w="9525">
                <a:solidFill>
                  <a:schemeClr val="accent3"/>
                </a:solidFill>
              </a:ln>
              <a:effectLst/>
            </c:spPr>
          </c:marker>
          <c:cat>
            <c:strRef>
              <c:f>implications!$Z$20:$Z$21</c:f>
              <c:strCache>
                <c:ptCount val="2"/>
                <c:pt idx="0">
                  <c:v>changing vintage</c:v>
                </c:pt>
                <c:pt idx="1">
                  <c:v>constant vintage</c:v>
                </c:pt>
              </c:strCache>
              <c:extLst/>
            </c:strRef>
          </c:cat>
          <c:val>
            <c:numRef>
              <c:f>implications!$AC$20:$AC$21</c:f>
              <c:numCache>
                <c:formatCode>General</c:formatCode>
                <c:ptCount val="2"/>
                <c:pt idx="0">
                  <c:v>-2.125049666224621E-2</c:v>
                </c:pt>
                <c:pt idx="1">
                  <c:v>0.2946495033377538</c:v>
                </c:pt>
              </c:numCache>
              <c:extLst/>
            </c:numRef>
          </c:val>
          <c:smooth val="0"/>
          <c:extLst>
            <c:ext xmlns:c16="http://schemas.microsoft.com/office/drawing/2014/chart" uri="{C3380CC4-5D6E-409C-BE32-E72D297353CC}">
              <c16:uniqueId val="{00000003-ABED-487A-A6D9-C730DD425649}"/>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prstDash val="dash"/>
              <a:round/>
            </a:ln>
            <a:effectLst/>
          </c:spPr>
        </c:hiLowLines>
        <c:axId val="1925646336"/>
        <c:axId val="912838096"/>
      </c:stockChart>
      <c:catAx>
        <c:axId val="19256463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838096"/>
        <c:crosses val="autoZero"/>
        <c:auto val="1"/>
        <c:lblAlgn val="ctr"/>
        <c:lblOffset val="100"/>
        <c:noMultiLvlLbl val="0"/>
      </c:catAx>
      <c:valAx>
        <c:axId val="912838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564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E.</a:t>
            </a:r>
            <a:r>
              <a:rPr lang="en-US" sz="1200" baseline="0"/>
              <a:t>  </a:t>
            </a:r>
            <a:r>
              <a:rPr lang="en-US" sz="1200"/>
              <a:t>vint_mean</a:t>
            </a:r>
            <a:r>
              <a:rPr lang="en-US" sz="1200" baseline="-25000"/>
              <a:t>d,t-12</a:t>
            </a:r>
            <a:r>
              <a:rPr lang="en-US" sz="1200"/>
              <a:t> ==&gt; ypll65</a:t>
            </a:r>
            <a:r>
              <a:rPr lang="en-US" sz="1200" baseline="-25000"/>
              <a:t>dt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implications!$AA$24</c:f>
              <c:strCache>
                <c:ptCount val="1"/>
                <c:pt idx="0">
                  <c:v>upper</c:v>
                </c:pt>
              </c:strCache>
            </c:strRef>
          </c:tx>
          <c:spPr>
            <a:ln w="38100" cap="rnd">
              <a:noFill/>
              <a:round/>
            </a:ln>
            <a:effectLst/>
          </c:spPr>
          <c:marker>
            <c:symbol val="none"/>
          </c:marker>
          <c:cat>
            <c:strRef>
              <c:f>implications!$Z$25:$Z$26</c:f>
              <c:strCache>
                <c:ptCount val="2"/>
                <c:pt idx="0">
                  <c:v>changing vintage</c:v>
                </c:pt>
                <c:pt idx="1">
                  <c:v>constant vintage</c:v>
                </c:pt>
              </c:strCache>
              <c:extLst/>
            </c:strRef>
          </c:cat>
          <c:val>
            <c:numRef>
              <c:f>implications!$AA$25:$AA$26</c:f>
              <c:numCache>
                <c:formatCode>General</c:formatCode>
                <c:ptCount val="2"/>
                <c:pt idx="0">
                  <c:v>-0.29223427308214356</c:v>
                </c:pt>
                <c:pt idx="1">
                  <c:v>-0.18323427308214352</c:v>
                </c:pt>
              </c:numCache>
              <c:extLst/>
            </c:numRef>
          </c:val>
          <c:smooth val="0"/>
          <c:extLst>
            <c:ext xmlns:c16="http://schemas.microsoft.com/office/drawing/2014/chart" uri="{C3380CC4-5D6E-409C-BE32-E72D297353CC}">
              <c16:uniqueId val="{00000000-7A4F-4868-BE68-02462A9759EC}"/>
            </c:ext>
          </c:extLst>
        </c:ser>
        <c:ser>
          <c:idx val="1"/>
          <c:order val="1"/>
          <c:tx>
            <c:strRef>
              <c:f>implications!$AB$24</c:f>
              <c:strCache>
                <c:ptCount val="1"/>
                <c:pt idx="0">
                  <c:v>Estimate</c:v>
                </c:pt>
              </c:strCache>
            </c:strRef>
          </c:tx>
          <c:spPr>
            <a:ln w="38100" cap="rnd">
              <a:noFill/>
              <a:round/>
            </a:ln>
            <a:effectLst/>
          </c:spPr>
          <c:marker>
            <c:symbol val="square"/>
            <c:size val="8"/>
            <c:spPr>
              <a:solidFill>
                <a:schemeClr val="tx1"/>
              </a:solidFill>
              <a:ln w="9525">
                <a:solidFill>
                  <a:schemeClr val="tx1"/>
                </a:solidFill>
              </a:ln>
              <a:effectLst/>
            </c:spPr>
          </c:marker>
          <c:dPt>
            <c:idx val="1"/>
            <c:marker>
              <c:symbol val="square"/>
              <c:size val="8"/>
              <c:spPr>
                <a:noFill/>
                <a:ln w="9525">
                  <a:solidFill>
                    <a:schemeClr val="tx1"/>
                  </a:solidFill>
                </a:ln>
                <a:effectLst/>
              </c:spPr>
            </c:marker>
            <c:bubble3D val="0"/>
            <c:extLst>
              <c:ext xmlns:c16="http://schemas.microsoft.com/office/drawing/2014/chart" uri="{C3380CC4-5D6E-409C-BE32-E72D297353CC}">
                <c16:uniqueId val="{00000001-7A4F-4868-BE68-02462A9759EC}"/>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implications!$Z$25:$Z$26</c:f>
              <c:strCache>
                <c:ptCount val="2"/>
                <c:pt idx="0">
                  <c:v>changing vintage</c:v>
                </c:pt>
                <c:pt idx="1">
                  <c:v>constant vintage</c:v>
                </c:pt>
              </c:strCache>
              <c:extLst/>
            </c:strRef>
          </c:cat>
          <c:val>
            <c:numRef>
              <c:f>implications!$AB$25:$AB$26</c:f>
              <c:numCache>
                <c:formatCode>General</c:formatCode>
                <c:ptCount val="2"/>
                <c:pt idx="0">
                  <c:v>-0.17133427308214352</c:v>
                </c:pt>
                <c:pt idx="1">
                  <c:v>-3.3034273082143531E-2</c:v>
                </c:pt>
              </c:numCache>
              <c:extLst/>
            </c:numRef>
          </c:val>
          <c:smooth val="0"/>
          <c:extLst>
            <c:ext xmlns:c16="http://schemas.microsoft.com/office/drawing/2014/chart" uri="{C3380CC4-5D6E-409C-BE32-E72D297353CC}">
              <c16:uniqueId val="{00000002-7A4F-4868-BE68-02462A9759EC}"/>
            </c:ext>
          </c:extLst>
        </c:ser>
        <c:ser>
          <c:idx val="2"/>
          <c:order val="2"/>
          <c:tx>
            <c:strRef>
              <c:f>implications!$AC$24</c:f>
              <c:strCache>
                <c:ptCount val="1"/>
                <c:pt idx="0">
                  <c:v>lower</c:v>
                </c:pt>
              </c:strCache>
            </c:strRef>
          </c:tx>
          <c:spPr>
            <a:ln w="38100" cap="rnd">
              <a:noFill/>
              <a:round/>
            </a:ln>
            <a:effectLst/>
          </c:spPr>
          <c:marker>
            <c:symbol val="dot"/>
            <c:size val="3"/>
            <c:spPr>
              <a:solidFill>
                <a:schemeClr val="accent3"/>
              </a:solidFill>
              <a:ln w="9525">
                <a:solidFill>
                  <a:schemeClr val="accent3"/>
                </a:solidFill>
              </a:ln>
              <a:effectLst/>
            </c:spPr>
          </c:marker>
          <c:cat>
            <c:strRef>
              <c:f>implications!$Z$25:$Z$26</c:f>
              <c:strCache>
                <c:ptCount val="2"/>
                <c:pt idx="0">
                  <c:v>changing vintage</c:v>
                </c:pt>
                <c:pt idx="1">
                  <c:v>constant vintage</c:v>
                </c:pt>
              </c:strCache>
              <c:extLst/>
            </c:strRef>
          </c:cat>
          <c:val>
            <c:numRef>
              <c:f>implications!$AC$25:$AC$26</c:f>
              <c:numCache>
                <c:formatCode>General</c:formatCode>
                <c:ptCount val="2"/>
                <c:pt idx="0">
                  <c:v>-5.043427308214353E-2</c:v>
                </c:pt>
                <c:pt idx="1">
                  <c:v>0.11716572691785646</c:v>
                </c:pt>
              </c:numCache>
              <c:extLst/>
            </c:numRef>
          </c:val>
          <c:smooth val="0"/>
          <c:extLst>
            <c:ext xmlns:c16="http://schemas.microsoft.com/office/drawing/2014/chart" uri="{C3380CC4-5D6E-409C-BE32-E72D297353CC}">
              <c16:uniqueId val="{00000003-7A4F-4868-BE68-02462A9759EC}"/>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prstDash val="dash"/>
              <a:round/>
            </a:ln>
            <a:effectLst/>
          </c:spPr>
        </c:hiLowLines>
        <c:axId val="759512096"/>
        <c:axId val="911762528"/>
      </c:stockChart>
      <c:catAx>
        <c:axId val="7595120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762528"/>
        <c:crosses val="autoZero"/>
        <c:auto val="1"/>
        <c:lblAlgn val="ctr"/>
        <c:lblOffset val="100"/>
        <c:noMultiLvlLbl val="0"/>
      </c:catAx>
      <c:valAx>
        <c:axId val="9117625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951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F.  post1990%</a:t>
            </a:r>
            <a:r>
              <a:rPr lang="en-US" sz="1200" baseline="-25000"/>
              <a:t>d,t-14 </a:t>
            </a:r>
            <a:r>
              <a:rPr lang="en-US" sz="1200"/>
              <a:t>==&gt; ypll65</a:t>
            </a:r>
            <a:r>
              <a:rPr lang="en-US" sz="1200" baseline="-25000"/>
              <a:t>dt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implications!$AA$29</c:f>
              <c:strCache>
                <c:ptCount val="1"/>
                <c:pt idx="0">
                  <c:v>upper</c:v>
                </c:pt>
              </c:strCache>
            </c:strRef>
          </c:tx>
          <c:spPr>
            <a:ln w="38100" cap="rnd">
              <a:noFill/>
              <a:round/>
            </a:ln>
            <a:effectLst/>
          </c:spPr>
          <c:marker>
            <c:symbol val="none"/>
          </c:marker>
          <c:cat>
            <c:strRef>
              <c:f>implications!$Z$30:$Z$31</c:f>
              <c:strCache>
                <c:ptCount val="2"/>
                <c:pt idx="0">
                  <c:v>changing vintage</c:v>
                </c:pt>
                <c:pt idx="1">
                  <c:v>constant vintage</c:v>
                </c:pt>
              </c:strCache>
              <c:extLst/>
            </c:strRef>
          </c:cat>
          <c:val>
            <c:numRef>
              <c:f>implications!$AA$30:$AA$31</c:f>
              <c:numCache>
                <c:formatCode>General</c:formatCode>
                <c:ptCount val="2"/>
                <c:pt idx="0">
                  <c:v>-0.29513427308214357</c:v>
                </c:pt>
                <c:pt idx="1">
                  <c:v>-0.19013427308214353</c:v>
                </c:pt>
              </c:numCache>
              <c:extLst/>
            </c:numRef>
          </c:val>
          <c:smooth val="0"/>
          <c:extLst>
            <c:ext xmlns:c16="http://schemas.microsoft.com/office/drawing/2014/chart" uri="{C3380CC4-5D6E-409C-BE32-E72D297353CC}">
              <c16:uniqueId val="{00000000-2307-4DF5-8BE4-B28190733C29}"/>
            </c:ext>
          </c:extLst>
        </c:ser>
        <c:ser>
          <c:idx val="1"/>
          <c:order val="1"/>
          <c:tx>
            <c:strRef>
              <c:f>implications!$AB$29</c:f>
              <c:strCache>
                <c:ptCount val="1"/>
                <c:pt idx="0">
                  <c:v>Estimate</c:v>
                </c:pt>
              </c:strCache>
            </c:strRef>
          </c:tx>
          <c:spPr>
            <a:ln w="38100" cap="rnd">
              <a:noFill/>
              <a:round/>
            </a:ln>
            <a:effectLst/>
          </c:spPr>
          <c:marker>
            <c:symbol val="square"/>
            <c:size val="8"/>
            <c:spPr>
              <a:solidFill>
                <a:schemeClr val="tx1"/>
              </a:solidFill>
              <a:ln w="9525">
                <a:solidFill>
                  <a:schemeClr val="tx1"/>
                </a:solidFill>
              </a:ln>
              <a:effectLst/>
            </c:spPr>
          </c:marker>
          <c:dPt>
            <c:idx val="0"/>
            <c:marker>
              <c:symbol val="square"/>
              <c:size val="8"/>
              <c:spPr>
                <a:solidFill>
                  <a:schemeClr val="tx1"/>
                </a:solidFill>
                <a:ln w="9525">
                  <a:solidFill>
                    <a:schemeClr val="tx1"/>
                  </a:solidFill>
                </a:ln>
                <a:effectLst/>
              </c:spPr>
            </c:marker>
            <c:bubble3D val="0"/>
            <c:extLst>
              <c:ext xmlns:c16="http://schemas.microsoft.com/office/drawing/2014/chart" uri="{C3380CC4-5D6E-409C-BE32-E72D297353CC}">
                <c16:uniqueId val="{00000001-2307-4DF5-8BE4-B28190733C29}"/>
              </c:ext>
            </c:extLst>
          </c:dPt>
          <c:dPt>
            <c:idx val="1"/>
            <c:marker>
              <c:symbol val="square"/>
              <c:size val="8"/>
              <c:spPr>
                <a:noFill/>
                <a:ln w="9525">
                  <a:solidFill>
                    <a:schemeClr val="tx1"/>
                  </a:solidFill>
                </a:ln>
                <a:effectLst/>
              </c:spPr>
            </c:marker>
            <c:bubble3D val="0"/>
            <c:extLst>
              <c:ext xmlns:c16="http://schemas.microsoft.com/office/drawing/2014/chart" uri="{C3380CC4-5D6E-409C-BE32-E72D297353CC}">
                <c16:uniqueId val="{00000002-2307-4DF5-8BE4-B28190733C29}"/>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implications!$Z$30:$Z$31</c:f>
              <c:strCache>
                <c:ptCount val="2"/>
                <c:pt idx="0">
                  <c:v>changing vintage</c:v>
                </c:pt>
                <c:pt idx="1">
                  <c:v>constant vintage</c:v>
                </c:pt>
              </c:strCache>
              <c:extLst/>
            </c:strRef>
          </c:cat>
          <c:val>
            <c:numRef>
              <c:f>implications!$AB$30:$AB$31</c:f>
              <c:numCache>
                <c:formatCode>General</c:formatCode>
                <c:ptCount val="2"/>
                <c:pt idx="0">
                  <c:v>-0.17413427308214352</c:v>
                </c:pt>
                <c:pt idx="1">
                  <c:v>-4.703427308214353E-2</c:v>
                </c:pt>
              </c:numCache>
              <c:extLst/>
            </c:numRef>
          </c:val>
          <c:smooth val="0"/>
          <c:extLst>
            <c:ext xmlns:c16="http://schemas.microsoft.com/office/drawing/2014/chart" uri="{C3380CC4-5D6E-409C-BE32-E72D297353CC}">
              <c16:uniqueId val="{00000003-2307-4DF5-8BE4-B28190733C29}"/>
            </c:ext>
          </c:extLst>
        </c:ser>
        <c:ser>
          <c:idx val="2"/>
          <c:order val="2"/>
          <c:tx>
            <c:strRef>
              <c:f>implications!$AC$29</c:f>
              <c:strCache>
                <c:ptCount val="1"/>
                <c:pt idx="0">
                  <c:v>lower</c:v>
                </c:pt>
              </c:strCache>
            </c:strRef>
          </c:tx>
          <c:spPr>
            <a:ln w="38100" cap="rnd">
              <a:noFill/>
              <a:round/>
            </a:ln>
            <a:effectLst/>
          </c:spPr>
          <c:marker>
            <c:symbol val="dot"/>
            <c:size val="3"/>
            <c:spPr>
              <a:solidFill>
                <a:schemeClr val="accent3"/>
              </a:solidFill>
              <a:ln w="9525">
                <a:solidFill>
                  <a:schemeClr val="accent3"/>
                </a:solidFill>
              </a:ln>
              <a:effectLst/>
            </c:spPr>
          </c:marker>
          <c:cat>
            <c:strRef>
              <c:f>implications!$Z$30:$Z$31</c:f>
              <c:strCache>
                <c:ptCount val="2"/>
                <c:pt idx="0">
                  <c:v>changing vintage</c:v>
                </c:pt>
                <c:pt idx="1">
                  <c:v>constant vintage</c:v>
                </c:pt>
              </c:strCache>
              <c:extLst/>
            </c:strRef>
          </c:cat>
          <c:val>
            <c:numRef>
              <c:f>implications!$AC$30:$AC$31</c:f>
              <c:numCache>
                <c:formatCode>General</c:formatCode>
                <c:ptCount val="2"/>
                <c:pt idx="0">
                  <c:v>-5.3134273082143538E-2</c:v>
                </c:pt>
                <c:pt idx="1">
                  <c:v>9.6165726917856464E-2</c:v>
                </c:pt>
              </c:numCache>
              <c:extLst/>
            </c:numRef>
          </c:val>
          <c:smooth val="0"/>
          <c:extLst>
            <c:ext xmlns:c16="http://schemas.microsoft.com/office/drawing/2014/chart" uri="{C3380CC4-5D6E-409C-BE32-E72D297353CC}">
              <c16:uniqueId val="{00000004-2307-4DF5-8BE4-B28190733C29}"/>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prstDash val="dash"/>
              <a:round/>
            </a:ln>
            <a:effectLst/>
          </c:spPr>
        </c:hiLowLines>
        <c:axId val="1925659776"/>
        <c:axId val="912832640"/>
      </c:stockChart>
      <c:catAx>
        <c:axId val="19256597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832640"/>
        <c:crosses val="autoZero"/>
        <c:auto val="1"/>
        <c:lblAlgn val="ctr"/>
        <c:lblOffset val="100"/>
        <c:noMultiLvlLbl val="0"/>
      </c:catAx>
      <c:valAx>
        <c:axId val="912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5659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Figure 6</a:t>
            </a:r>
          </a:p>
          <a:p>
            <a:pPr>
              <a:defRPr/>
            </a:pPr>
            <a:r>
              <a:rPr lang="en-US" sz="2000" dirty="0"/>
              <a:t>Estimated 1975-2019 change in </a:t>
            </a:r>
            <a:r>
              <a:rPr lang="en-US" sz="2000" b="1" dirty="0"/>
              <a:t>age-adjusted cancer mortality rate </a:t>
            </a:r>
            <a:r>
              <a:rPr lang="en-US" sz="2000" dirty="0"/>
              <a:t>in the presence and absence of changes in cancer</a:t>
            </a:r>
            <a:r>
              <a:rPr lang="en-US" sz="2000" baseline="0" dirty="0"/>
              <a:t> incidence and </a:t>
            </a:r>
            <a:r>
              <a:rPr lang="en-US" sz="2000" dirty="0"/>
              <a:t>biomedical innovation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'cancer implications'!$B$13</c:f>
              <c:strCache>
                <c:ptCount val="1"/>
                <c:pt idx="0">
                  <c:v>upper</c:v>
                </c:pt>
              </c:strCache>
            </c:strRef>
          </c:tx>
          <c:spPr>
            <a:ln w="38100" cap="rnd">
              <a:noFill/>
              <a:round/>
            </a:ln>
            <a:effectLst/>
          </c:spPr>
          <c:marker>
            <c:symbol val="none"/>
          </c:marker>
          <c:cat>
            <c:strRef>
              <c:f>'cancer implications'!$A$14:$A$16</c:f>
              <c:strCache>
                <c:ptCount val="3"/>
                <c:pt idx="0">
                  <c:v>uncond</c:v>
                </c:pt>
                <c:pt idx="1">
                  <c:v>cond on incidence</c:v>
                </c:pt>
                <c:pt idx="2">
                  <c:v>cond on incidence and vint_meand,t-6</c:v>
                </c:pt>
              </c:strCache>
            </c:strRef>
          </c:cat>
          <c:val>
            <c:numRef>
              <c:f>'cancer implications'!$B$14:$B$16</c:f>
              <c:numCache>
                <c:formatCode>General</c:formatCode>
                <c:ptCount val="3"/>
                <c:pt idx="0">
                  <c:v>-0.22489999999999999</c:v>
                </c:pt>
                <c:pt idx="1">
                  <c:v>-0.20399999999999999</c:v>
                </c:pt>
                <c:pt idx="2">
                  <c:v>0.37909999999999999</c:v>
                </c:pt>
              </c:numCache>
            </c:numRef>
          </c:val>
          <c:smooth val="0"/>
          <c:extLst>
            <c:ext xmlns:c16="http://schemas.microsoft.com/office/drawing/2014/chart" uri="{C3380CC4-5D6E-409C-BE32-E72D297353CC}">
              <c16:uniqueId val="{00000000-0DB2-41A8-8A28-484B42AD69A6}"/>
            </c:ext>
          </c:extLst>
        </c:ser>
        <c:ser>
          <c:idx val="1"/>
          <c:order val="1"/>
          <c:tx>
            <c:strRef>
              <c:f>'cancer implications'!$C$13</c:f>
              <c:strCache>
                <c:ptCount val="1"/>
                <c:pt idx="0">
                  <c:v>estimate</c:v>
                </c:pt>
              </c:strCache>
            </c:strRef>
          </c:tx>
          <c:spPr>
            <a:ln w="38100" cap="rnd">
              <a:noFill/>
              <a:round/>
            </a:ln>
            <a:effectLst/>
          </c:spPr>
          <c:marker>
            <c:symbol val="square"/>
            <c:size val="8"/>
            <c:spPr>
              <a:solidFill>
                <a:schemeClr val="tx1"/>
              </a:solidFill>
              <a:ln w="9525">
                <a:solidFill>
                  <a:schemeClr val="tx1"/>
                </a:solidFill>
              </a:ln>
              <a:effectLst/>
            </c:spPr>
          </c:marker>
          <c:dPt>
            <c:idx val="2"/>
            <c:marker>
              <c:symbol val="square"/>
              <c:size val="8"/>
              <c:spPr>
                <a:noFill/>
                <a:ln w="9525">
                  <a:solidFill>
                    <a:schemeClr val="tx1"/>
                  </a:solidFill>
                </a:ln>
                <a:effectLst/>
              </c:spPr>
            </c:marker>
            <c:bubble3D val="0"/>
            <c:extLst>
              <c:ext xmlns:c16="http://schemas.microsoft.com/office/drawing/2014/chart" uri="{C3380CC4-5D6E-409C-BE32-E72D297353CC}">
                <c16:uniqueId val="{00000001-0DB2-41A8-8A28-484B42AD69A6}"/>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'cancer implications'!$A$14:$A$16</c:f>
              <c:strCache>
                <c:ptCount val="3"/>
                <c:pt idx="0">
                  <c:v>uncond</c:v>
                </c:pt>
                <c:pt idx="1">
                  <c:v>cond on incidence</c:v>
                </c:pt>
                <c:pt idx="2">
                  <c:v>cond on incidence and vint_meand,t-6</c:v>
                </c:pt>
              </c:strCache>
            </c:strRef>
          </c:cat>
          <c:val>
            <c:numRef>
              <c:f>'cancer implications'!$C$14:$C$16</c:f>
              <c:numCache>
                <c:formatCode>General</c:formatCode>
                <c:ptCount val="3"/>
                <c:pt idx="0">
                  <c:v>-0.36840000000000001</c:v>
                </c:pt>
                <c:pt idx="1">
                  <c:v>-0.3337</c:v>
                </c:pt>
                <c:pt idx="2">
                  <c:v>4.2799999999999998E-2</c:v>
                </c:pt>
              </c:numCache>
            </c:numRef>
          </c:val>
          <c:smooth val="0"/>
          <c:extLst>
            <c:ext xmlns:c16="http://schemas.microsoft.com/office/drawing/2014/chart" uri="{C3380CC4-5D6E-409C-BE32-E72D297353CC}">
              <c16:uniqueId val="{00000002-0DB2-41A8-8A28-484B42AD69A6}"/>
            </c:ext>
          </c:extLst>
        </c:ser>
        <c:ser>
          <c:idx val="2"/>
          <c:order val="2"/>
          <c:tx>
            <c:strRef>
              <c:f>'cancer implications'!$D$13</c:f>
              <c:strCache>
                <c:ptCount val="1"/>
                <c:pt idx="0">
                  <c:v>lower</c:v>
                </c:pt>
              </c:strCache>
            </c:strRef>
          </c:tx>
          <c:spPr>
            <a:ln w="38100" cap="rnd">
              <a:noFill/>
              <a:round/>
            </a:ln>
            <a:effectLst/>
          </c:spPr>
          <c:marker>
            <c:symbol val="dot"/>
            <c:size val="3"/>
            <c:spPr>
              <a:solidFill>
                <a:schemeClr val="accent3"/>
              </a:solidFill>
              <a:ln w="9525">
                <a:solidFill>
                  <a:schemeClr val="accent3"/>
                </a:solidFill>
              </a:ln>
              <a:effectLst/>
            </c:spPr>
          </c:marker>
          <c:cat>
            <c:strRef>
              <c:f>'cancer implications'!$A$14:$A$16</c:f>
              <c:strCache>
                <c:ptCount val="3"/>
                <c:pt idx="0">
                  <c:v>uncond</c:v>
                </c:pt>
                <c:pt idx="1">
                  <c:v>cond on incidence</c:v>
                </c:pt>
                <c:pt idx="2">
                  <c:v>cond on incidence and vint_meand,t-6</c:v>
                </c:pt>
              </c:strCache>
            </c:strRef>
          </c:cat>
          <c:val>
            <c:numRef>
              <c:f>'cancer implications'!$D$14:$D$16</c:f>
              <c:numCache>
                <c:formatCode>General</c:formatCode>
                <c:ptCount val="3"/>
                <c:pt idx="0">
                  <c:v>-0.51190000000000002</c:v>
                </c:pt>
                <c:pt idx="1">
                  <c:v>-0.46339999999999998</c:v>
                </c:pt>
                <c:pt idx="2">
                  <c:v>-0.29339999999999999</c:v>
                </c:pt>
              </c:numCache>
            </c:numRef>
          </c:val>
          <c:smooth val="0"/>
          <c:extLst>
            <c:ext xmlns:c16="http://schemas.microsoft.com/office/drawing/2014/chart" uri="{C3380CC4-5D6E-409C-BE32-E72D297353CC}">
              <c16:uniqueId val="{00000003-0DB2-41A8-8A28-484B42AD69A6}"/>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prstDash val="dash"/>
              <a:round/>
            </a:ln>
            <a:effectLst/>
          </c:spPr>
        </c:hiLowLines>
        <c:axId val="1925676576"/>
        <c:axId val="912835616"/>
      </c:stockChart>
      <c:catAx>
        <c:axId val="1925676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2835616"/>
        <c:crosses val="autoZero"/>
        <c:auto val="1"/>
        <c:lblAlgn val="ctr"/>
        <c:lblOffset val="100"/>
        <c:noMultiLvlLbl val="0"/>
      </c:catAx>
      <c:valAx>
        <c:axId val="912835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2567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vint_mean ==&gt; YPLL75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est_race!$R$1</c:f>
              <c:strCache>
                <c:ptCount val="1"/>
                <c:pt idx="0">
                  <c:v>white</c:v>
                </c:pt>
              </c:strCache>
            </c:strRef>
          </c:tx>
          <c:spPr>
            <a:ln w="19050" cap="rnd">
              <a:solidFill>
                <a:schemeClr val="accent1"/>
              </a:solidFill>
              <a:round/>
            </a:ln>
            <a:effectLst/>
          </c:spPr>
          <c:marker>
            <c:symbol val="square"/>
            <c:size val="5"/>
            <c:spPr>
              <a:solidFill>
                <a:schemeClr val="accent1"/>
              </a:solidFill>
              <a:ln w="9525">
                <a:solidFill>
                  <a:schemeClr val="accent1"/>
                </a:solidFill>
              </a:ln>
              <a:effectLst/>
            </c:spPr>
          </c:marker>
          <c:dPt>
            <c:idx val="0"/>
            <c:marker>
              <c:symbol val="square"/>
              <c:size val="5"/>
              <c:spPr>
                <a:noFill/>
                <a:ln w="9525">
                  <a:solidFill>
                    <a:schemeClr val="accent1"/>
                  </a:solidFill>
                </a:ln>
                <a:effectLst/>
              </c:spPr>
            </c:marker>
            <c:bubble3D val="0"/>
            <c:extLst>
              <c:ext xmlns:c16="http://schemas.microsoft.com/office/drawing/2014/chart" uri="{C3380CC4-5D6E-409C-BE32-E72D297353CC}">
                <c16:uniqueId val="{00000000-93F9-4CFB-9790-D08E15046835}"/>
              </c:ext>
            </c:extLst>
          </c:dPt>
          <c:dPt>
            <c:idx val="9"/>
            <c:marker>
              <c:symbol val="square"/>
              <c:size val="5"/>
              <c:spPr>
                <a:noFill/>
                <a:ln w="9525">
                  <a:solidFill>
                    <a:schemeClr val="accent1"/>
                  </a:solidFill>
                </a:ln>
                <a:effectLst/>
              </c:spPr>
            </c:marker>
            <c:bubble3D val="0"/>
            <c:extLst>
              <c:ext xmlns:c16="http://schemas.microsoft.com/office/drawing/2014/chart" uri="{C3380CC4-5D6E-409C-BE32-E72D297353CC}">
                <c16:uniqueId val="{00000001-93F9-4CFB-9790-D08E15046835}"/>
              </c:ext>
            </c:extLst>
          </c:dPt>
          <c:dPt>
            <c:idx val="10"/>
            <c:marker>
              <c:symbol val="square"/>
              <c:size val="5"/>
              <c:spPr>
                <a:noFill/>
                <a:ln w="9525">
                  <a:solidFill>
                    <a:schemeClr val="accent1"/>
                  </a:solidFill>
                </a:ln>
                <a:effectLst/>
              </c:spPr>
            </c:marker>
            <c:bubble3D val="0"/>
            <c:extLst>
              <c:ext xmlns:c16="http://schemas.microsoft.com/office/drawing/2014/chart" uri="{C3380CC4-5D6E-409C-BE32-E72D297353CC}">
                <c16:uniqueId val="{00000002-93F9-4CFB-9790-D08E15046835}"/>
              </c:ext>
            </c:extLst>
          </c:dPt>
          <c:xVal>
            <c:numRef>
              <c:f>est_race!$Q$2:$Q$12</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est_race!$R$2:$R$12</c:f>
              <c:numCache>
                <c:formatCode>General</c:formatCode>
                <c:ptCount val="11"/>
                <c:pt idx="0">
                  <c:v>-7.2599999999999998E-2</c:v>
                </c:pt>
                <c:pt idx="1">
                  <c:v>-8.8900000000000007E-2</c:v>
                </c:pt>
                <c:pt idx="2">
                  <c:v>-8.77E-2</c:v>
                </c:pt>
                <c:pt idx="3">
                  <c:v>-8.5500000000000007E-2</c:v>
                </c:pt>
                <c:pt idx="4">
                  <c:v>-7.6700000000000004E-2</c:v>
                </c:pt>
                <c:pt idx="5">
                  <c:v>-7.4399999999999994E-2</c:v>
                </c:pt>
                <c:pt idx="6">
                  <c:v>-5.5199999999999999E-2</c:v>
                </c:pt>
                <c:pt idx="7">
                  <c:v>-5.1900000000000002E-2</c:v>
                </c:pt>
                <c:pt idx="8">
                  <c:v>-4.9399999999999999E-2</c:v>
                </c:pt>
                <c:pt idx="9">
                  <c:v>-2.92E-2</c:v>
                </c:pt>
                <c:pt idx="10">
                  <c:v>-2.4899999999999999E-2</c:v>
                </c:pt>
              </c:numCache>
            </c:numRef>
          </c:yVal>
          <c:smooth val="1"/>
          <c:extLst>
            <c:ext xmlns:c16="http://schemas.microsoft.com/office/drawing/2014/chart" uri="{C3380CC4-5D6E-409C-BE32-E72D297353CC}">
              <c16:uniqueId val="{00000003-93F9-4CFB-9790-D08E15046835}"/>
            </c:ext>
          </c:extLst>
        </c:ser>
        <c:ser>
          <c:idx val="1"/>
          <c:order val="1"/>
          <c:tx>
            <c:strRef>
              <c:f>est_race!$S$1</c:f>
              <c:strCache>
                <c:ptCount val="1"/>
                <c:pt idx="0">
                  <c:v>black</c:v>
                </c:pt>
              </c:strCache>
            </c:strRef>
          </c:tx>
          <c:spPr>
            <a:ln w="19050" cap="rnd">
              <a:solidFill>
                <a:schemeClr val="accent2"/>
              </a:solidFill>
              <a:round/>
            </a:ln>
            <a:effectLst/>
          </c:spPr>
          <c:marker>
            <c:symbol val="square"/>
            <c:size val="5"/>
            <c:spPr>
              <a:solidFill>
                <a:schemeClr val="accent2"/>
              </a:solidFill>
              <a:ln w="9525">
                <a:solidFill>
                  <a:schemeClr val="accent2"/>
                </a:solidFill>
              </a:ln>
              <a:effectLst/>
            </c:spPr>
          </c:marker>
          <c:dPt>
            <c:idx val="0"/>
            <c:marker>
              <c:symbol val="square"/>
              <c:size val="5"/>
              <c:spPr>
                <a:noFill/>
                <a:ln w="9525">
                  <a:solidFill>
                    <a:schemeClr val="accent2"/>
                  </a:solidFill>
                </a:ln>
                <a:effectLst/>
              </c:spPr>
            </c:marker>
            <c:bubble3D val="0"/>
            <c:extLst>
              <c:ext xmlns:c16="http://schemas.microsoft.com/office/drawing/2014/chart" uri="{C3380CC4-5D6E-409C-BE32-E72D297353CC}">
                <c16:uniqueId val="{00000004-93F9-4CFB-9790-D08E15046835}"/>
              </c:ext>
            </c:extLst>
          </c:dPt>
          <c:dPt>
            <c:idx val="1"/>
            <c:marker>
              <c:symbol val="square"/>
              <c:size val="5"/>
              <c:spPr>
                <a:noFill/>
                <a:ln w="9525">
                  <a:solidFill>
                    <a:schemeClr val="accent2"/>
                  </a:solidFill>
                </a:ln>
                <a:effectLst/>
              </c:spPr>
            </c:marker>
            <c:bubble3D val="0"/>
            <c:extLst>
              <c:ext xmlns:c16="http://schemas.microsoft.com/office/drawing/2014/chart" uri="{C3380CC4-5D6E-409C-BE32-E72D297353CC}">
                <c16:uniqueId val="{00000005-93F9-4CFB-9790-D08E15046835}"/>
              </c:ext>
            </c:extLst>
          </c:dPt>
          <c:dPt>
            <c:idx val="2"/>
            <c:marker>
              <c:symbol val="square"/>
              <c:size val="5"/>
              <c:spPr>
                <a:noFill/>
                <a:ln w="9525">
                  <a:solidFill>
                    <a:schemeClr val="accent2"/>
                  </a:solidFill>
                </a:ln>
                <a:effectLst/>
              </c:spPr>
            </c:marker>
            <c:bubble3D val="0"/>
            <c:extLst>
              <c:ext xmlns:c16="http://schemas.microsoft.com/office/drawing/2014/chart" uri="{C3380CC4-5D6E-409C-BE32-E72D297353CC}">
                <c16:uniqueId val="{00000006-93F9-4CFB-9790-D08E15046835}"/>
              </c:ext>
            </c:extLst>
          </c:dPt>
          <c:dPt>
            <c:idx val="8"/>
            <c:marker>
              <c:symbol val="square"/>
              <c:size val="5"/>
              <c:spPr>
                <a:noFill/>
                <a:ln w="9525">
                  <a:solidFill>
                    <a:schemeClr val="accent2"/>
                  </a:solidFill>
                </a:ln>
                <a:effectLst/>
              </c:spPr>
            </c:marker>
            <c:bubble3D val="0"/>
            <c:extLst>
              <c:ext xmlns:c16="http://schemas.microsoft.com/office/drawing/2014/chart" uri="{C3380CC4-5D6E-409C-BE32-E72D297353CC}">
                <c16:uniqueId val="{00000007-93F9-4CFB-9790-D08E15046835}"/>
              </c:ext>
            </c:extLst>
          </c:dPt>
          <c:dPt>
            <c:idx val="9"/>
            <c:marker>
              <c:symbol val="square"/>
              <c:size val="5"/>
              <c:spPr>
                <a:noFill/>
                <a:ln w="9525">
                  <a:solidFill>
                    <a:schemeClr val="accent2"/>
                  </a:solidFill>
                </a:ln>
                <a:effectLst/>
              </c:spPr>
            </c:marker>
            <c:bubble3D val="0"/>
            <c:extLst>
              <c:ext xmlns:c16="http://schemas.microsoft.com/office/drawing/2014/chart" uri="{C3380CC4-5D6E-409C-BE32-E72D297353CC}">
                <c16:uniqueId val="{00000008-93F9-4CFB-9790-D08E15046835}"/>
              </c:ext>
            </c:extLst>
          </c:dPt>
          <c:dPt>
            <c:idx val="10"/>
            <c:marker>
              <c:symbol val="square"/>
              <c:size val="5"/>
              <c:spPr>
                <a:noFill/>
                <a:ln w="9525">
                  <a:solidFill>
                    <a:schemeClr val="accent2"/>
                  </a:solidFill>
                </a:ln>
                <a:effectLst/>
              </c:spPr>
            </c:marker>
            <c:bubble3D val="0"/>
            <c:extLst>
              <c:ext xmlns:c16="http://schemas.microsoft.com/office/drawing/2014/chart" uri="{C3380CC4-5D6E-409C-BE32-E72D297353CC}">
                <c16:uniqueId val="{00000009-93F9-4CFB-9790-D08E15046835}"/>
              </c:ext>
            </c:extLst>
          </c:dPt>
          <c:xVal>
            <c:numRef>
              <c:f>est_race!$Q$2:$Q$12</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est_race!$S$2:$S$12</c:f>
              <c:numCache>
                <c:formatCode>General</c:formatCode>
                <c:ptCount val="11"/>
                <c:pt idx="0">
                  <c:v>-2.4899999999999999E-2</c:v>
                </c:pt>
                <c:pt idx="1">
                  <c:v>-3.4099999999999998E-2</c:v>
                </c:pt>
                <c:pt idx="2">
                  <c:v>-4.24E-2</c:v>
                </c:pt>
                <c:pt idx="3">
                  <c:v>-5.4100000000000002E-2</c:v>
                </c:pt>
                <c:pt idx="4">
                  <c:v>-5.9299999999999999E-2</c:v>
                </c:pt>
                <c:pt idx="5">
                  <c:v>-6.4199999999999993E-2</c:v>
                </c:pt>
                <c:pt idx="6">
                  <c:v>-5.4399999999999997E-2</c:v>
                </c:pt>
                <c:pt idx="7">
                  <c:v>-4.6399999999999997E-2</c:v>
                </c:pt>
                <c:pt idx="8">
                  <c:v>-3.8899999999999997E-2</c:v>
                </c:pt>
                <c:pt idx="9">
                  <c:v>-2.0899999999999998E-2</c:v>
                </c:pt>
                <c:pt idx="10">
                  <c:v>-1.5299999999999999E-2</c:v>
                </c:pt>
              </c:numCache>
            </c:numRef>
          </c:yVal>
          <c:smooth val="1"/>
          <c:extLst>
            <c:ext xmlns:c16="http://schemas.microsoft.com/office/drawing/2014/chart" uri="{C3380CC4-5D6E-409C-BE32-E72D297353CC}">
              <c16:uniqueId val="{0000000A-93F9-4CFB-9790-D08E15046835}"/>
            </c:ext>
          </c:extLst>
        </c:ser>
        <c:dLbls>
          <c:showLegendKey val="0"/>
          <c:showVal val="0"/>
          <c:showCatName val="0"/>
          <c:showSerName val="0"/>
          <c:showPercent val="0"/>
          <c:showBubbleSize val="0"/>
        </c:dLbls>
        <c:axId val="852615792"/>
        <c:axId val="851225536"/>
      </c:scatterChart>
      <c:valAx>
        <c:axId val="852615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1225536"/>
        <c:crosses val="autoZero"/>
        <c:crossBetween val="midCat"/>
      </c:valAx>
      <c:valAx>
        <c:axId val="851225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26157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lumMod val="65000"/>
                    <a:lumOff val="35000"/>
                  </a:sysClr>
                </a:solidFill>
              </a:rPr>
              <a:t>post1990% ==&gt; YPLL75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est_race!$R$27</c:f>
              <c:strCache>
                <c:ptCount val="1"/>
                <c:pt idx="0">
                  <c:v>white</c:v>
                </c:pt>
              </c:strCache>
            </c:strRef>
          </c:tx>
          <c:spPr>
            <a:ln w="19050" cap="rnd">
              <a:solidFill>
                <a:schemeClr val="accent1"/>
              </a:solidFill>
              <a:round/>
            </a:ln>
            <a:effectLst/>
          </c:spPr>
          <c:marker>
            <c:symbol val="square"/>
            <c:size val="8"/>
            <c:spPr>
              <a:solidFill>
                <a:schemeClr val="accent1"/>
              </a:solidFill>
              <a:ln w="9525">
                <a:solidFill>
                  <a:schemeClr val="accent1"/>
                </a:solidFill>
              </a:ln>
              <a:effectLst/>
            </c:spPr>
          </c:marker>
          <c:xVal>
            <c:numRef>
              <c:f>est_race!$Q$28:$Q$38</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est_race!$R$28:$R$38</c:f>
              <c:numCache>
                <c:formatCode>General</c:formatCode>
                <c:ptCount val="11"/>
                <c:pt idx="0">
                  <c:v>-9.7289999999999992</c:v>
                </c:pt>
                <c:pt idx="1">
                  <c:v>-10.384600000000001</c:v>
                </c:pt>
                <c:pt idx="2">
                  <c:v>-10.1983</c:v>
                </c:pt>
                <c:pt idx="3">
                  <c:v>-9.5914999999999999</c:v>
                </c:pt>
                <c:pt idx="4">
                  <c:v>-8.0836000000000006</c:v>
                </c:pt>
                <c:pt idx="5">
                  <c:v>-7.7826000000000004</c:v>
                </c:pt>
                <c:pt idx="6">
                  <c:v>-8.4117999999999995</c:v>
                </c:pt>
                <c:pt idx="7">
                  <c:v>-9.1394000000000002</c:v>
                </c:pt>
                <c:pt idx="8">
                  <c:v>-9.8571000000000009</c:v>
                </c:pt>
                <c:pt idx="9">
                  <c:v>-10.979200000000001</c:v>
                </c:pt>
                <c:pt idx="10">
                  <c:v>-13.751799999999999</c:v>
                </c:pt>
              </c:numCache>
            </c:numRef>
          </c:yVal>
          <c:smooth val="1"/>
          <c:extLst>
            <c:ext xmlns:c16="http://schemas.microsoft.com/office/drawing/2014/chart" uri="{C3380CC4-5D6E-409C-BE32-E72D297353CC}">
              <c16:uniqueId val="{00000000-0540-4499-A5EB-739A03C449C1}"/>
            </c:ext>
          </c:extLst>
        </c:ser>
        <c:ser>
          <c:idx val="1"/>
          <c:order val="1"/>
          <c:tx>
            <c:strRef>
              <c:f>est_race!$S$27</c:f>
              <c:strCache>
                <c:ptCount val="1"/>
                <c:pt idx="0">
                  <c:v>black</c:v>
                </c:pt>
              </c:strCache>
            </c:strRef>
          </c:tx>
          <c:spPr>
            <a:ln w="19050" cap="rnd">
              <a:solidFill>
                <a:schemeClr val="accent2"/>
              </a:solidFill>
              <a:round/>
            </a:ln>
            <a:effectLst/>
          </c:spPr>
          <c:marker>
            <c:symbol val="square"/>
            <c:size val="8"/>
            <c:spPr>
              <a:noFill/>
              <a:ln w="9525">
                <a:solidFill>
                  <a:schemeClr val="accent2"/>
                </a:solidFill>
              </a:ln>
              <a:effectLst/>
            </c:spPr>
          </c:marker>
          <c:xVal>
            <c:numRef>
              <c:f>est_race!$Q$28:$Q$38</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est_race!$S$28:$S$38</c:f>
              <c:numCache>
                <c:formatCode>General</c:formatCode>
                <c:ptCount val="11"/>
                <c:pt idx="0">
                  <c:v>-4.6844000000000001</c:v>
                </c:pt>
                <c:pt idx="1">
                  <c:v>-4.4298999999999999</c:v>
                </c:pt>
                <c:pt idx="2">
                  <c:v>-3.4693999999999998</c:v>
                </c:pt>
                <c:pt idx="3">
                  <c:v>-2.2772999999999999</c:v>
                </c:pt>
                <c:pt idx="4">
                  <c:v>-1.0873999999999999</c:v>
                </c:pt>
                <c:pt idx="5">
                  <c:v>-2.0190999999999999</c:v>
                </c:pt>
                <c:pt idx="6">
                  <c:v>-3.6532</c:v>
                </c:pt>
                <c:pt idx="7">
                  <c:v>-5.4333</c:v>
                </c:pt>
                <c:pt idx="8">
                  <c:v>-7.3556999999999997</c:v>
                </c:pt>
                <c:pt idx="9">
                  <c:v>-9.8945000000000007</c:v>
                </c:pt>
                <c:pt idx="10">
                  <c:v>-14.7773</c:v>
                </c:pt>
              </c:numCache>
            </c:numRef>
          </c:yVal>
          <c:smooth val="1"/>
          <c:extLst>
            <c:ext xmlns:c16="http://schemas.microsoft.com/office/drawing/2014/chart" uri="{C3380CC4-5D6E-409C-BE32-E72D297353CC}">
              <c16:uniqueId val="{00000001-0540-4499-A5EB-739A03C449C1}"/>
            </c:ext>
          </c:extLst>
        </c:ser>
        <c:dLbls>
          <c:showLegendKey val="0"/>
          <c:showVal val="0"/>
          <c:showCatName val="0"/>
          <c:showSerName val="0"/>
          <c:showPercent val="0"/>
          <c:showBubbleSize val="0"/>
        </c:dLbls>
        <c:axId val="758733840"/>
        <c:axId val="959956784"/>
      </c:scatterChart>
      <c:valAx>
        <c:axId val="758733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9956784"/>
        <c:crosses val="autoZero"/>
        <c:crossBetween val="midCat"/>
      </c:valAx>
      <c:valAx>
        <c:axId val="959956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87338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atin typeface="Times New Roman" panose="02020603050405020304" pitchFamily="18" charset="0"/>
                <a:cs typeface="Times New Roman" panose="02020603050405020304" pitchFamily="18" charset="0"/>
              </a:rPr>
              <a:t>Figure 1</a:t>
            </a:r>
          </a:p>
          <a:p>
            <a:pPr>
              <a:defRPr>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Fraction of 2023 MeSH descriptors first</a:t>
            </a:r>
            <a:r>
              <a:rPr lang="en-US" baseline="0">
                <a:latin typeface="Times New Roman" panose="02020603050405020304" pitchFamily="18" charset="0"/>
                <a:cs typeface="Times New Roman" panose="02020603050405020304" pitchFamily="18" charset="0"/>
              </a:rPr>
              <a:t> appearing in PubMed by year (1940, 1950, ..., 2020):</a:t>
            </a:r>
          </a:p>
          <a:p>
            <a:pPr>
              <a:defRPr>
                <a:latin typeface="Times New Roman" panose="02020603050405020304" pitchFamily="18" charset="0"/>
                <a:cs typeface="Times New Roman" panose="02020603050405020304" pitchFamily="18" charset="0"/>
              </a:defRPr>
            </a:pPr>
            <a:r>
              <a:rPr lang="en-US" baseline="0">
                <a:latin typeface="Times New Roman" panose="02020603050405020304" pitchFamily="18" charset="0"/>
                <a:cs typeface="Times New Roman" panose="02020603050405020304" pitchFamily="18" charset="0"/>
              </a:rPr>
              <a:t>unweighted, and weighted by frequency in post-2015 PubMed articles  </a:t>
            </a:r>
            <a:r>
              <a:rPr lang="en-US">
                <a:latin typeface="Times New Roman" panose="02020603050405020304" pitchFamily="18" charset="0"/>
                <a:cs typeface="Times New Roman" panose="02020603050405020304" pitchFamily="18"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5.1714334379503818E-2"/>
          <c:y val="0.12314026133238697"/>
          <c:w val="0.93218630270351754"/>
          <c:h val="0.72350353512636012"/>
        </c:manualLayout>
      </c:layout>
      <c:barChart>
        <c:barDir val="col"/>
        <c:grouping val="clustered"/>
        <c:varyColors val="0"/>
        <c:ser>
          <c:idx val="0"/>
          <c:order val="0"/>
          <c:tx>
            <c:strRef>
              <c:f>'ui freq by min year (2)'!$Z$3</c:f>
              <c:strCache>
                <c:ptCount val="1"/>
                <c:pt idx="0">
                  <c:v>unweighted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'ui freq by min year (2)'!$U$4:$U$12</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'ui freq by min year (2)'!$Z$4:$Z$12</c:f>
              <c:numCache>
                <c:formatCode>0%</c:formatCode>
                <c:ptCount val="9"/>
                <c:pt idx="0">
                  <c:v>9.8999999999999991E-3</c:v>
                </c:pt>
                <c:pt idx="1">
                  <c:v>0.50369999999999993</c:v>
                </c:pt>
                <c:pt idx="2">
                  <c:v>0.64599999999999991</c:v>
                </c:pt>
                <c:pt idx="3">
                  <c:v>0.7206999999999999</c:v>
                </c:pt>
                <c:pt idx="4">
                  <c:v>0.79359999999999997</c:v>
                </c:pt>
                <c:pt idx="5">
                  <c:v>0.84939999999999993</c:v>
                </c:pt>
                <c:pt idx="6">
                  <c:v>0.92709999999999992</c:v>
                </c:pt>
                <c:pt idx="7">
                  <c:v>0.98719999999999997</c:v>
                </c:pt>
                <c:pt idx="8">
                  <c:v>0.9998999999999999</c:v>
                </c:pt>
              </c:numCache>
            </c:numRef>
          </c:val>
          <c:extLst>
            <c:ext xmlns:c16="http://schemas.microsoft.com/office/drawing/2014/chart" uri="{C3380CC4-5D6E-409C-BE32-E72D297353CC}">
              <c16:uniqueId val="{00000000-4B91-4A5C-8A01-D32116E793FC}"/>
            </c:ext>
          </c:extLst>
        </c:ser>
        <c:ser>
          <c:idx val="1"/>
          <c:order val="1"/>
          <c:tx>
            <c:strRef>
              <c:f>'ui freq by min year (2)'!$AA$3</c:f>
              <c:strCache>
                <c:ptCount val="1"/>
                <c:pt idx="0">
                  <c:v>weighted (by post-2015 frequency)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'ui freq by min year (2)'!$U$4:$U$12</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'ui freq by min year (2)'!$AA$4:$AA$12</c:f>
              <c:numCache>
                <c:formatCode>0%</c:formatCode>
                <c:ptCount val="9"/>
                <c:pt idx="0">
                  <c:v>0.13589999999999999</c:v>
                </c:pt>
                <c:pt idx="1">
                  <c:v>0.82669999999999999</c:v>
                </c:pt>
                <c:pt idx="2">
                  <c:v>0.88580000000000003</c:v>
                </c:pt>
                <c:pt idx="3">
                  <c:v>0.92709999999999992</c:v>
                </c:pt>
                <c:pt idx="4">
                  <c:v>0.94769999999999999</c:v>
                </c:pt>
                <c:pt idx="5">
                  <c:v>0.96409999999999996</c:v>
                </c:pt>
                <c:pt idx="6">
                  <c:v>0.98099999999999998</c:v>
                </c:pt>
                <c:pt idx="7">
                  <c:v>0.998</c:v>
                </c:pt>
                <c:pt idx="8">
                  <c:v>1</c:v>
                </c:pt>
              </c:numCache>
            </c:numRef>
          </c:val>
          <c:extLst>
            <c:ext xmlns:c16="http://schemas.microsoft.com/office/drawing/2014/chart" uri="{C3380CC4-5D6E-409C-BE32-E72D297353CC}">
              <c16:uniqueId val="{00000001-4B91-4A5C-8A01-D32116E793FC}"/>
            </c:ext>
          </c:extLst>
        </c:ser>
        <c:dLbls>
          <c:showLegendKey val="0"/>
          <c:showVal val="0"/>
          <c:showCatName val="0"/>
          <c:showSerName val="0"/>
          <c:showPercent val="0"/>
          <c:showBubbleSize val="0"/>
        </c:dLbls>
        <c:gapWidth val="219"/>
        <c:overlap val="-27"/>
        <c:axId val="450931456"/>
        <c:axId val="1224355360"/>
      </c:barChart>
      <c:catAx>
        <c:axId val="45093145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400">
                    <a:latin typeface="Times New Roman" panose="02020603050405020304" pitchFamily="18" charset="0"/>
                    <a:cs typeface="Times New Roman" panose="02020603050405020304" pitchFamily="18" charset="0"/>
                  </a:rPr>
                  <a:t>Year first observed in PubMed</a:t>
                </a:r>
              </a:p>
            </c:rich>
          </c:tx>
          <c:layout>
            <c:manualLayout>
              <c:xMode val="edge"/>
              <c:yMode val="edge"/>
              <c:x val="0.41572657680986463"/>
              <c:y val="0.888973891203879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4355360"/>
        <c:crosses val="autoZero"/>
        <c:auto val="1"/>
        <c:lblAlgn val="ctr"/>
        <c:lblOffset val="100"/>
        <c:noMultiLvlLbl val="0"/>
      </c:catAx>
      <c:valAx>
        <c:axId val="1224355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93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2698981556837E-2"/>
          <c:y val="0.17536753537269054"/>
          <c:w val="0.92807364726745289"/>
          <c:h val="0.57090362292916641"/>
        </c:manualLayout>
      </c:layout>
      <c:stockChart>
        <c:ser>
          <c:idx val="0"/>
          <c:order val="0"/>
          <c:tx>
            <c:strRef>
              <c:f>'Table 4 Est_drug'!$F$5:$F$6</c:f>
              <c:strCache>
                <c:ptCount val="2"/>
                <c:pt idx="0">
                  <c:v>95% Lower Confidence</c:v>
                </c:pt>
                <c:pt idx="1">
                  <c:v>Limit</c:v>
                </c:pt>
              </c:strCache>
            </c:strRef>
          </c:tx>
          <c:spPr>
            <a:ln w="25400" cap="rnd">
              <a:noFill/>
              <a:round/>
            </a:ln>
            <a:effectLst/>
          </c:spPr>
          <c:marker>
            <c:symbol val="none"/>
          </c:marker>
          <c:cat>
            <c:numRef>
              <c:f>'Table 4 Est_drug'!$E$7:$E$27</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'Table 4 Est_drug'!$F$7:$F$27</c:f>
              <c:numCache>
                <c:formatCode>General</c:formatCode>
                <c:ptCount val="21"/>
                <c:pt idx="0">
                  <c:v>0</c:v>
                </c:pt>
                <c:pt idx="1">
                  <c:v>-1E-4</c:v>
                </c:pt>
                <c:pt idx="2">
                  <c:v>-1.1999999999999999E-3</c:v>
                </c:pt>
                <c:pt idx="3">
                  <c:v>-1.1999999999999999E-3</c:v>
                </c:pt>
                <c:pt idx="4">
                  <c:v>-1.1000000000000001E-3</c:v>
                </c:pt>
                <c:pt idx="5">
                  <c:v>-5.0000000000000001E-4</c:v>
                </c:pt>
                <c:pt idx="6">
                  <c:v>1E-4</c:v>
                </c:pt>
                <c:pt idx="7">
                  <c:v>4.0000000000000002E-4</c:v>
                </c:pt>
                <c:pt idx="8">
                  <c:v>5.0000000000000001E-4</c:v>
                </c:pt>
                <c:pt idx="9">
                  <c:v>5.9999999999999995E-4</c:v>
                </c:pt>
                <c:pt idx="10">
                  <c:v>6.9999999999999999E-4</c:v>
                </c:pt>
                <c:pt idx="11">
                  <c:v>5.9999999999999995E-4</c:v>
                </c:pt>
                <c:pt idx="12">
                  <c:v>5.0000000000000001E-4</c:v>
                </c:pt>
                <c:pt idx="13">
                  <c:v>2.9999999999999997E-4</c:v>
                </c:pt>
                <c:pt idx="14">
                  <c:v>0</c:v>
                </c:pt>
                <c:pt idx="15">
                  <c:v>-2.9999999999999997E-4</c:v>
                </c:pt>
                <c:pt idx="16">
                  <c:v>-5.9999999999999995E-4</c:v>
                </c:pt>
                <c:pt idx="17">
                  <c:v>-8.9999999999999998E-4</c:v>
                </c:pt>
                <c:pt idx="18">
                  <c:v>-1.1999999999999999E-3</c:v>
                </c:pt>
                <c:pt idx="19">
                  <c:v>-1.4E-3</c:v>
                </c:pt>
                <c:pt idx="20">
                  <c:v>-1.5E-3</c:v>
                </c:pt>
              </c:numCache>
            </c:numRef>
          </c:val>
          <c:smooth val="1"/>
          <c:extLst>
            <c:ext xmlns:c16="http://schemas.microsoft.com/office/drawing/2014/chart" uri="{C3380CC4-5D6E-409C-BE32-E72D297353CC}">
              <c16:uniqueId val="{00000000-A7FC-446D-AE63-C818665F28AF}"/>
            </c:ext>
          </c:extLst>
        </c:ser>
        <c:ser>
          <c:idx val="1"/>
          <c:order val="1"/>
          <c:tx>
            <c:strRef>
              <c:f>'Table 4 Est_drug'!$G$5:$G$6</c:f>
              <c:strCache>
                <c:ptCount val="2"/>
                <c:pt idx="0">
                  <c:v>Estimate</c:v>
                </c:pt>
              </c:strCache>
            </c:strRef>
          </c:tx>
          <c:spPr>
            <a:ln w="25400" cap="rnd">
              <a:noFill/>
              <a:round/>
            </a:ln>
            <a:effectLst/>
          </c:spPr>
          <c:marker>
            <c:symbol val="square"/>
            <c:size val="8"/>
            <c:spPr>
              <a:noFill/>
              <a:ln w="9525">
                <a:solidFill>
                  <a:schemeClr val="tx1"/>
                </a:solidFill>
              </a:ln>
              <a:effectLst/>
            </c:spPr>
          </c:marker>
          <c:dPt>
            <c:idx val="6"/>
            <c:marker>
              <c:symbol val="square"/>
              <c:size val="8"/>
              <c:spPr>
                <a:solidFill>
                  <a:schemeClr val="tx1"/>
                </a:solidFill>
                <a:ln w="9525">
                  <a:solidFill>
                    <a:schemeClr val="tx1"/>
                  </a:solidFill>
                </a:ln>
                <a:effectLst/>
              </c:spPr>
            </c:marker>
            <c:bubble3D val="0"/>
            <c:extLst>
              <c:ext xmlns:c16="http://schemas.microsoft.com/office/drawing/2014/chart" uri="{C3380CC4-5D6E-409C-BE32-E72D297353CC}">
                <c16:uniqueId val="{00000001-A7FC-446D-AE63-C818665F28AF}"/>
              </c:ext>
            </c:extLst>
          </c:dPt>
          <c:dPt>
            <c:idx val="7"/>
            <c:marker>
              <c:symbol val="square"/>
              <c:size val="8"/>
              <c:spPr>
                <a:solidFill>
                  <a:schemeClr val="tx1"/>
                </a:solidFill>
                <a:ln w="9525">
                  <a:solidFill>
                    <a:schemeClr val="tx1"/>
                  </a:solidFill>
                </a:ln>
                <a:effectLst/>
              </c:spPr>
            </c:marker>
            <c:bubble3D val="0"/>
            <c:extLst>
              <c:ext xmlns:c16="http://schemas.microsoft.com/office/drawing/2014/chart" uri="{C3380CC4-5D6E-409C-BE32-E72D297353CC}">
                <c16:uniqueId val="{00000002-A7FC-446D-AE63-C818665F28AF}"/>
              </c:ext>
            </c:extLst>
          </c:dPt>
          <c:dPt>
            <c:idx val="8"/>
            <c:marker>
              <c:symbol val="square"/>
              <c:size val="8"/>
              <c:spPr>
                <a:solidFill>
                  <a:schemeClr val="tx1"/>
                </a:solidFill>
                <a:ln w="9525">
                  <a:solidFill>
                    <a:schemeClr val="tx1"/>
                  </a:solidFill>
                </a:ln>
                <a:effectLst/>
              </c:spPr>
            </c:marker>
            <c:bubble3D val="0"/>
            <c:extLst>
              <c:ext xmlns:c16="http://schemas.microsoft.com/office/drawing/2014/chart" uri="{C3380CC4-5D6E-409C-BE32-E72D297353CC}">
                <c16:uniqueId val="{00000003-A7FC-446D-AE63-C818665F28AF}"/>
              </c:ext>
            </c:extLst>
          </c:dPt>
          <c:dPt>
            <c:idx val="9"/>
            <c:marker>
              <c:symbol val="square"/>
              <c:size val="8"/>
              <c:spPr>
                <a:solidFill>
                  <a:schemeClr val="tx1"/>
                </a:solidFill>
                <a:ln w="9525">
                  <a:solidFill>
                    <a:schemeClr val="tx1"/>
                  </a:solidFill>
                </a:ln>
                <a:effectLst/>
              </c:spPr>
            </c:marker>
            <c:bubble3D val="0"/>
            <c:extLst>
              <c:ext xmlns:c16="http://schemas.microsoft.com/office/drawing/2014/chart" uri="{C3380CC4-5D6E-409C-BE32-E72D297353CC}">
                <c16:uniqueId val="{00000004-A7FC-446D-AE63-C818665F28AF}"/>
              </c:ext>
            </c:extLst>
          </c:dPt>
          <c:dPt>
            <c:idx val="10"/>
            <c:marker>
              <c:symbol val="square"/>
              <c:size val="8"/>
              <c:spPr>
                <a:solidFill>
                  <a:schemeClr val="tx1"/>
                </a:solidFill>
                <a:ln w="9525">
                  <a:solidFill>
                    <a:schemeClr val="tx1"/>
                  </a:solidFill>
                </a:ln>
                <a:effectLst/>
              </c:spPr>
            </c:marker>
            <c:bubble3D val="0"/>
            <c:extLst>
              <c:ext xmlns:c16="http://schemas.microsoft.com/office/drawing/2014/chart" uri="{C3380CC4-5D6E-409C-BE32-E72D297353CC}">
                <c16:uniqueId val="{00000005-A7FC-446D-AE63-C818665F28AF}"/>
              </c:ext>
            </c:extLst>
          </c:dPt>
          <c:dPt>
            <c:idx val="11"/>
            <c:marker>
              <c:symbol val="square"/>
              <c:size val="8"/>
              <c:spPr>
                <a:solidFill>
                  <a:schemeClr val="tx1"/>
                </a:solidFill>
                <a:ln w="9525">
                  <a:solidFill>
                    <a:schemeClr val="tx1"/>
                  </a:solidFill>
                </a:ln>
                <a:effectLst/>
              </c:spPr>
            </c:marker>
            <c:bubble3D val="0"/>
            <c:extLst>
              <c:ext xmlns:c16="http://schemas.microsoft.com/office/drawing/2014/chart" uri="{C3380CC4-5D6E-409C-BE32-E72D297353CC}">
                <c16:uniqueId val="{00000006-A7FC-446D-AE63-C818665F28AF}"/>
              </c:ext>
            </c:extLst>
          </c:dPt>
          <c:dPt>
            <c:idx val="12"/>
            <c:marker>
              <c:symbol val="square"/>
              <c:size val="8"/>
              <c:spPr>
                <a:solidFill>
                  <a:schemeClr val="tx1"/>
                </a:solidFill>
                <a:ln w="9525">
                  <a:solidFill>
                    <a:schemeClr val="tx1"/>
                  </a:solidFill>
                </a:ln>
                <a:effectLst/>
              </c:spPr>
            </c:marker>
            <c:bubble3D val="0"/>
            <c:extLst>
              <c:ext xmlns:c16="http://schemas.microsoft.com/office/drawing/2014/chart" uri="{C3380CC4-5D6E-409C-BE32-E72D297353CC}">
                <c16:uniqueId val="{00000007-A7FC-446D-AE63-C818665F28AF}"/>
              </c:ext>
            </c:extLst>
          </c:dPt>
          <c:dPt>
            <c:idx val="13"/>
            <c:marker>
              <c:symbol val="square"/>
              <c:size val="8"/>
              <c:spPr>
                <a:solidFill>
                  <a:schemeClr val="tx1"/>
                </a:solidFill>
                <a:ln w="9525">
                  <a:solidFill>
                    <a:schemeClr val="tx1"/>
                  </a:solidFill>
                </a:ln>
                <a:effectLst/>
              </c:spPr>
            </c:marker>
            <c:bubble3D val="0"/>
            <c:extLst>
              <c:ext xmlns:c16="http://schemas.microsoft.com/office/drawing/2014/chart" uri="{C3380CC4-5D6E-409C-BE32-E72D297353CC}">
                <c16:uniqueId val="{00000008-A7FC-446D-AE63-C818665F28AF}"/>
              </c:ext>
            </c:extLst>
          </c:dPt>
          <c:dPt>
            <c:idx val="14"/>
            <c:marker>
              <c:symbol val="square"/>
              <c:size val="8"/>
              <c:spPr>
                <a:solidFill>
                  <a:schemeClr val="tx1"/>
                </a:solidFill>
                <a:ln w="9525">
                  <a:solidFill>
                    <a:schemeClr val="tx1"/>
                  </a:solidFill>
                </a:ln>
                <a:effectLst/>
              </c:spPr>
            </c:marker>
            <c:bubble3D val="0"/>
            <c:extLst>
              <c:ext xmlns:c16="http://schemas.microsoft.com/office/drawing/2014/chart" uri="{C3380CC4-5D6E-409C-BE32-E72D297353CC}">
                <c16:uniqueId val="{00000009-A7FC-446D-AE63-C818665F28AF}"/>
              </c:ext>
            </c:extLst>
          </c:dPt>
          <c:cat>
            <c:numRef>
              <c:f>'Table 4 Est_drug'!$E$7:$E$27</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'Table 4 Est_drug'!$G$7:$G$27</c:f>
              <c:numCache>
                <c:formatCode>General</c:formatCode>
                <c:ptCount val="21"/>
                <c:pt idx="0">
                  <c:v>0</c:v>
                </c:pt>
                <c:pt idx="1">
                  <c:v>0</c:v>
                </c:pt>
                <c:pt idx="2">
                  <c:v>1.4E-3</c:v>
                </c:pt>
                <c:pt idx="3">
                  <c:v>1.8E-3</c:v>
                </c:pt>
                <c:pt idx="4">
                  <c:v>2.3E-3</c:v>
                </c:pt>
                <c:pt idx="5">
                  <c:v>3.0999999999999999E-3</c:v>
                </c:pt>
                <c:pt idx="6">
                  <c:v>3.8999999999999998E-3</c:v>
                </c:pt>
                <c:pt idx="7">
                  <c:v>3.8999999999999998E-3</c:v>
                </c:pt>
                <c:pt idx="8">
                  <c:v>3.7000000000000002E-3</c:v>
                </c:pt>
                <c:pt idx="9">
                  <c:v>3.7000000000000002E-3</c:v>
                </c:pt>
                <c:pt idx="10">
                  <c:v>3.5999999999999999E-3</c:v>
                </c:pt>
                <c:pt idx="11">
                  <c:v>3.5999999999999999E-3</c:v>
                </c:pt>
                <c:pt idx="12">
                  <c:v>3.5000000000000001E-3</c:v>
                </c:pt>
                <c:pt idx="13">
                  <c:v>3.3E-3</c:v>
                </c:pt>
                <c:pt idx="14">
                  <c:v>3.0999999999999999E-3</c:v>
                </c:pt>
                <c:pt idx="15">
                  <c:v>2.8999999999999998E-3</c:v>
                </c:pt>
                <c:pt idx="16">
                  <c:v>2.7000000000000001E-3</c:v>
                </c:pt>
                <c:pt idx="17">
                  <c:v>2.5000000000000001E-3</c:v>
                </c:pt>
                <c:pt idx="18">
                  <c:v>2.0999999999999999E-3</c:v>
                </c:pt>
                <c:pt idx="19">
                  <c:v>1.9E-3</c:v>
                </c:pt>
                <c:pt idx="20">
                  <c:v>1.6000000000000001E-3</c:v>
                </c:pt>
              </c:numCache>
            </c:numRef>
          </c:val>
          <c:smooth val="1"/>
          <c:extLst>
            <c:ext xmlns:c16="http://schemas.microsoft.com/office/drawing/2014/chart" uri="{C3380CC4-5D6E-409C-BE32-E72D297353CC}">
              <c16:uniqueId val="{0000000A-A7FC-446D-AE63-C818665F28AF}"/>
            </c:ext>
          </c:extLst>
        </c:ser>
        <c:ser>
          <c:idx val="2"/>
          <c:order val="2"/>
          <c:tx>
            <c:strRef>
              <c:f>'Table 4 Est_drug'!$H$5:$H$6</c:f>
              <c:strCache>
                <c:ptCount val="2"/>
                <c:pt idx="0">
                  <c:v>95% Upper Confidence</c:v>
                </c:pt>
                <c:pt idx="1">
                  <c:v>Limit</c:v>
                </c:pt>
              </c:strCache>
            </c:strRef>
          </c:tx>
          <c:spPr>
            <a:ln w="25400" cap="rnd">
              <a:noFill/>
              <a:round/>
            </a:ln>
            <a:effectLst/>
          </c:spPr>
          <c:marker>
            <c:symbol val="dot"/>
            <c:size val="3"/>
            <c:spPr>
              <a:solidFill>
                <a:schemeClr val="accent3"/>
              </a:solidFill>
              <a:ln w="9525">
                <a:solidFill>
                  <a:schemeClr val="accent3"/>
                </a:solidFill>
              </a:ln>
              <a:effectLst/>
            </c:spPr>
          </c:marker>
          <c:cat>
            <c:numRef>
              <c:f>'Table 4 Est_drug'!$E$7:$E$27</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'Table 4 Est_drug'!$H$7:$H$27</c:f>
              <c:numCache>
                <c:formatCode>General</c:formatCode>
                <c:ptCount val="21"/>
                <c:pt idx="0">
                  <c:v>0</c:v>
                </c:pt>
                <c:pt idx="1">
                  <c:v>1E-4</c:v>
                </c:pt>
                <c:pt idx="2">
                  <c:v>4.0000000000000001E-3</c:v>
                </c:pt>
                <c:pt idx="3">
                  <c:v>4.7000000000000002E-3</c:v>
                </c:pt>
                <c:pt idx="4">
                  <c:v>5.7000000000000002E-3</c:v>
                </c:pt>
                <c:pt idx="5">
                  <c:v>6.7999999999999996E-3</c:v>
                </c:pt>
                <c:pt idx="6">
                  <c:v>7.6E-3</c:v>
                </c:pt>
                <c:pt idx="7">
                  <c:v>7.4000000000000003E-3</c:v>
                </c:pt>
                <c:pt idx="8">
                  <c:v>6.8999999999999999E-3</c:v>
                </c:pt>
                <c:pt idx="9">
                  <c:v>6.7999999999999996E-3</c:v>
                </c:pt>
                <c:pt idx="10">
                  <c:v>6.6E-3</c:v>
                </c:pt>
                <c:pt idx="11">
                  <c:v>6.6E-3</c:v>
                </c:pt>
                <c:pt idx="12">
                  <c:v>6.4999999999999997E-3</c:v>
                </c:pt>
                <c:pt idx="13">
                  <c:v>6.3E-3</c:v>
                </c:pt>
                <c:pt idx="14">
                  <c:v>6.3E-3</c:v>
                </c:pt>
                <c:pt idx="15">
                  <c:v>6.1000000000000004E-3</c:v>
                </c:pt>
                <c:pt idx="16">
                  <c:v>6.0000000000000001E-3</c:v>
                </c:pt>
                <c:pt idx="17">
                  <c:v>5.7999999999999996E-3</c:v>
                </c:pt>
                <c:pt idx="18">
                  <c:v>5.4999999999999997E-3</c:v>
                </c:pt>
                <c:pt idx="19">
                  <c:v>5.1999999999999998E-3</c:v>
                </c:pt>
                <c:pt idx="20">
                  <c:v>4.7000000000000002E-3</c:v>
                </c:pt>
              </c:numCache>
            </c:numRef>
          </c:val>
          <c:smooth val="1"/>
          <c:extLst>
            <c:ext xmlns:c16="http://schemas.microsoft.com/office/drawing/2014/chart" uri="{C3380CC4-5D6E-409C-BE32-E72D297353CC}">
              <c16:uniqueId val="{0000000B-A7FC-446D-AE63-C818665F28AF}"/>
            </c:ext>
          </c:extLst>
        </c:ser>
        <c:dLbls>
          <c:showLegendKey val="0"/>
          <c:showVal val="0"/>
          <c:showCatName val="0"/>
          <c:showSerName val="0"/>
          <c:showPercent val="0"/>
          <c:showBubbleSize val="0"/>
        </c:dLbls>
        <c:hiLowLines>
          <c:spPr>
            <a:ln w="9525" cap="flat" cmpd="sng" algn="ctr">
              <a:solidFill>
                <a:schemeClr val="tx1">
                  <a:lumMod val="50000"/>
                  <a:lumOff val="50000"/>
                </a:schemeClr>
              </a:solidFill>
              <a:prstDash val="dash"/>
              <a:round/>
            </a:ln>
            <a:effectLst/>
          </c:spPr>
        </c:hiLowLines>
        <c:axId val="1232745936"/>
        <c:axId val="510471696"/>
      </c:stockChart>
      <c:catAx>
        <c:axId val="12327459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 (lag)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471696"/>
        <c:crosses val="autoZero"/>
        <c:auto val="1"/>
        <c:lblAlgn val="ctr"/>
        <c:lblOffset val="100"/>
        <c:noMultiLvlLbl val="0"/>
      </c:catAx>
      <c:valAx>
        <c:axId val="510471696"/>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2745936"/>
        <c:crosses val="autoZero"/>
        <c:crossBetween val="between"/>
      </c:valAx>
      <c:spPr>
        <a:noFill/>
        <a:ln>
          <a:noFill/>
        </a:ln>
        <a:effectLst/>
      </c:spPr>
    </c:plotArea>
    <c:legend>
      <c:legendPos val="b"/>
      <c:layout>
        <c:manualLayout>
          <c:xMode val="edge"/>
          <c:yMode val="edge"/>
          <c:x val="0.24594375571746344"/>
          <c:y val="0.78658553424960187"/>
          <c:w val="0.46713217680672997"/>
          <c:h val="3.40154927829331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u="none" strike="noStrike" kern="1200" spc="0" baseline="0">
                <a:solidFill>
                  <a:sysClr val="windowText" lastClr="000000">
                    <a:lumMod val="65000"/>
                    <a:lumOff val="35000"/>
                  </a:sysClr>
                </a:solidFill>
              </a:rPr>
              <a:t>A. vint_mean ==&gt; YPLL85</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Est_ui!$F$1</c:f>
              <c:strCache>
                <c:ptCount val="1"/>
                <c:pt idx="0">
                  <c:v>95% Lower Confidence</c:v>
                </c:pt>
              </c:strCache>
            </c:strRef>
          </c:tx>
          <c:spPr>
            <a:ln w="25400" cap="rnd">
              <a:noFill/>
              <a:round/>
            </a:ln>
            <a:effectLst/>
          </c:spPr>
          <c:marker>
            <c:symbol val="none"/>
          </c:marker>
          <c:cat>
            <c:numRef>
              <c:f>Est_ui!$E$2:$E$12</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Est_ui!$F$2:$F$12</c:f>
              <c:numCache>
                <c:formatCode>General</c:formatCode>
                <c:ptCount val="11"/>
                <c:pt idx="0">
                  <c:v>-0.15770000000000001</c:v>
                </c:pt>
                <c:pt idx="1">
                  <c:v>-0.1646</c:v>
                </c:pt>
                <c:pt idx="2">
                  <c:v>-0.15740000000000001</c:v>
                </c:pt>
                <c:pt idx="3">
                  <c:v>-0.14249999999999999</c:v>
                </c:pt>
                <c:pt idx="4">
                  <c:v>-0.126</c:v>
                </c:pt>
                <c:pt idx="5">
                  <c:v>-0.1133</c:v>
                </c:pt>
                <c:pt idx="6">
                  <c:v>-8.6900000000000005E-2</c:v>
                </c:pt>
                <c:pt idx="7">
                  <c:v>-8.2500000000000004E-2</c:v>
                </c:pt>
                <c:pt idx="8">
                  <c:v>-7.9100000000000004E-2</c:v>
                </c:pt>
                <c:pt idx="9">
                  <c:v>-5.6800000000000003E-2</c:v>
                </c:pt>
                <c:pt idx="10">
                  <c:v>-5.0299999999999997E-2</c:v>
                </c:pt>
              </c:numCache>
            </c:numRef>
          </c:val>
          <c:smooth val="1"/>
          <c:extLst>
            <c:ext xmlns:c16="http://schemas.microsoft.com/office/drawing/2014/chart" uri="{C3380CC4-5D6E-409C-BE32-E72D297353CC}">
              <c16:uniqueId val="{00000000-FCCD-4EBF-92DF-0EE0D8EFEB94}"/>
            </c:ext>
          </c:extLst>
        </c:ser>
        <c:ser>
          <c:idx val="1"/>
          <c:order val="1"/>
          <c:tx>
            <c:strRef>
              <c:f>Est_ui!$G$1</c:f>
              <c:strCache>
                <c:ptCount val="1"/>
                <c:pt idx="0">
                  <c:v>Estimate</c:v>
                </c:pt>
              </c:strCache>
            </c:strRef>
          </c:tx>
          <c:spPr>
            <a:ln w="25400" cap="rnd">
              <a:noFill/>
              <a:round/>
            </a:ln>
            <a:effectLst/>
          </c:spPr>
          <c:marker>
            <c:symbol val="square"/>
            <c:size val="5"/>
            <c:spPr>
              <a:solidFill>
                <a:schemeClr val="tx1"/>
              </a:solidFill>
              <a:ln w="9525">
                <a:solidFill>
                  <a:schemeClr val="tx1"/>
                </a:solidFill>
              </a:ln>
              <a:effectLst/>
            </c:spPr>
          </c:marker>
          <c:dPt>
            <c:idx val="0"/>
            <c:marker>
              <c:symbol val="square"/>
              <c:size val="5"/>
              <c:spPr>
                <a:noFill/>
                <a:ln w="9525">
                  <a:solidFill>
                    <a:schemeClr val="tx1"/>
                  </a:solidFill>
                </a:ln>
                <a:effectLst/>
              </c:spPr>
            </c:marker>
            <c:bubble3D val="0"/>
            <c:extLst>
              <c:ext xmlns:c16="http://schemas.microsoft.com/office/drawing/2014/chart" uri="{C3380CC4-5D6E-409C-BE32-E72D297353CC}">
                <c16:uniqueId val="{00000001-FCCD-4EBF-92DF-0EE0D8EFEB94}"/>
              </c:ext>
            </c:extLst>
          </c:dPt>
          <c:dPt>
            <c:idx val="3"/>
            <c:marker>
              <c:symbol val="square"/>
              <c:size val="9"/>
              <c:spPr>
                <a:solidFill>
                  <a:schemeClr val="tx1"/>
                </a:solidFill>
                <a:ln w="9525">
                  <a:solidFill>
                    <a:schemeClr val="tx1"/>
                  </a:solidFill>
                </a:ln>
                <a:effectLst/>
              </c:spPr>
            </c:marker>
            <c:bubble3D val="0"/>
            <c:extLst>
              <c:ext xmlns:c16="http://schemas.microsoft.com/office/drawing/2014/chart" uri="{C3380CC4-5D6E-409C-BE32-E72D297353CC}">
                <c16:uniqueId val="{00000002-FCCD-4EBF-92DF-0EE0D8EFEB94}"/>
              </c:ext>
            </c:extLst>
          </c:dPt>
          <c:dPt>
            <c:idx val="9"/>
            <c:marker>
              <c:symbol val="square"/>
              <c:size val="5"/>
              <c:spPr>
                <a:noFill/>
                <a:ln w="9525">
                  <a:solidFill>
                    <a:schemeClr val="tx1"/>
                  </a:solidFill>
                </a:ln>
                <a:effectLst/>
              </c:spPr>
            </c:marker>
            <c:bubble3D val="0"/>
            <c:extLst>
              <c:ext xmlns:c16="http://schemas.microsoft.com/office/drawing/2014/chart" uri="{C3380CC4-5D6E-409C-BE32-E72D297353CC}">
                <c16:uniqueId val="{00000003-FCCD-4EBF-92DF-0EE0D8EFEB94}"/>
              </c:ext>
            </c:extLst>
          </c:dPt>
          <c:dPt>
            <c:idx val="10"/>
            <c:marker>
              <c:symbol val="square"/>
              <c:size val="5"/>
              <c:spPr>
                <a:noFill/>
                <a:ln w="9525">
                  <a:solidFill>
                    <a:schemeClr val="tx1"/>
                  </a:solidFill>
                </a:ln>
                <a:effectLst/>
              </c:spPr>
            </c:marker>
            <c:bubble3D val="0"/>
            <c:extLst>
              <c:ext xmlns:c16="http://schemas.microsoft.com/office/drawing/2014/chart" uri="{C3380CC4-5D6E-409C-BE32-E72D297353CC}">
                <c16:uniqueId val="{00000004-FCCD-4EBF-92DF-0EE0D8EFEB94}"/>
              </c:ext>
            </c:extLst>
          </c:dPt>
          <c:cat>
            <c:numRef>
              <c:f>Est_ui!$E$2:$E$12</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Est_ui!$G$2:$G$12</c:f>
              <c:numCache>
                <c:formatCode>General</c:formatCode>
                <c:ptCount val="11"/>
                <c:pt idx="0">
                  <c:v>-7.4499999999999997E-2</c:v>
                </c:pt>
                <c:pt idx="1">
                  <c:v>-9.06E-2</c:v>
                </c:pt>
                <c:pt idx="2">
                  <c:v>-9.0899999999999995E-2</c:v>
                </c:pt>
                <c:pt idx="3">
                  <c:v>-8.6400000000000005E-2</c:v>
                </c:pt>
                <c:pt idx="4">
                  <c:v>-7.4300000000000005E-2</c:v>
                </c:pt>
                <c:pt idx="5">
                  <c:v>-6.7299999999999999E-2</c:v>
                </c:pt>
                <c:pt idx="6">
                  <c:v>-5.1200000000000002E-2</c:v>
                </c:pt>
                <c:pt idx="7">
                  <c:v>-4.5600000000000002E-2</c:v>
                </c:pt>
                <c:pt idx="8">
                  <c:v>-4.1300000000000003E-2</c:v>
                </c:pt>
                <c:pt idx="9">
                  <c:v>-1.7100000000000001E-2</c:v>
                </c:pt>
                <c:pt idx="10">
                  <c:v>-1.38E-2</c:v>
                </c:pt>
              </c:numCache>
            </c:numRef>
          </c:val>
          <c:smooth val="1"/>
          <c:extLst>
            <c:ext xmlns:c16="http://schemas.microsoft.com/office/drawing/2014/chart" uri="{C3380CC4-5D6E-409C-BE32-E72D297353CC}">
              <c16:uniqueId val="{00000005-FCCD-4EBF-92DF-0EE0D8EFEB94}"/>
            </c:ext>
          </c:extLst>
        </c:ser>
        <c:ser>
          <c:idx val="2"/>
          <c:order val="2"/>
          <c:tx>
            <c:strRef>
              <c:f>Est_ui!$H$1</c:f>
              <c:strCache>
                <c:ptCount val="1"/>
                <c:pt idx="0">
                  <c:v>95% Upper Confidence</c:v>
                </c:pt>
              </c:strCache>
            </c:strRef>
          </c:tx>
          <c:spPr>
            <a:ln w="25400" cap="rnd">
              <a:noFill/>
              <a:round/>
            </a:ln>
            <a:effectLst/>
          </c:spPr>
          <c:marker>
            <c:symbol val="dot"/>
            <c:size val="3"/>
            <c:spPr>
              <a:solidFill>
                <a:schemeClr val="accent3"/>
              </a:solidFill>
              <a:ln w="9525">
                <a:solidFill>
                  <a:schemeClr val="accent3"/>
                </a:solidFill>
              </a:ln>
              <a:effectLst/>
            </c:spPr>
          </c:marker>
          <c:cat>
            <c:numRef>
              <c:f>Est_ui!$E$2:$E$12</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Est_ui!$H$2:$H$12</c:f>
              <c:numCache>
                <c:formatCode>General</c:formatCode>
                <c:ptCount val="11"/>
                <c:pt idx="0">
                  <c:v>8.6999999999999994E-3</c:v>
                </c:pt>
                <c:pt idx="1">
                  <c:v>-1.66E-2</c:v>
                </c:pt>
                <c:pt idx="2">
                  <c:v>-2.4299999999999999E-2</c:v>
                </c:pt>
                <c:pt idx="3">
                  <c:v>-3.04E-2</c:v>
                </c:pt>
                <c:pt idx="4">
                  <c:v>-2.2599999999999999E-2</c:v>
                </c:pt>
                <c:pt idx="5">
                  <c:v>-2.1299999999999999E-2</c:v>
                </c:pt>
                <c:pt idx="6">
                  <c:v>-1.55E-2</c:v>
                </c:pt>
                <c:pt idx="7">
                  <c:v>-8.8000000000000005E-3</c:v>
                </c:pt>
                <c:pt idx="8">
                  <c:v>-3.5000000000000001E-3</c:v>
                </c:pt>
                <c:pt idx="9">
                  <c:v>2.2499999999999999E-2</c:v>
                </c:pt>
                <c:pt idx="10">
                  <c:v>2.2700000000000001E-2</c:v>
                </c:pt>
              </c:numCache>
            </c:numRef>
          </c:val>
          <c:smooth val="1"/>
          <c:extLst>
            <c:ext xmlns:c16="http://schemas.microsoft.com/office/drawing/2014/chart" uri="{C3380CC4-5D6E-409C-BE32-E72D297353CC}">
              <c16:uniqueId val="{00000006-FCCD-4EBF-92DF-0EE0D8EFEB94}"/>
            </c:ext>
          </c:extLst>
        </c:ser>
        <c:dLbls>
          <c:showLegendKey val="0"/>
          <c:showVal val="0"/>
          <c:showCatName val="0"/>
          <c:showSerName val="0"/>
          <c:showPercent val="0"/>
          <c:showBubbleSize val="0"/>
        </c:dLbls>
        <c:hiLowLines>
          <c:spPr>
            <a:ln w="9525" cap="flat" cmpd="sng" algn="ctr">
              <a:solidFill>
                <a:schemeClr val="tx1">
                  <a:lumMod val="50000"/>
                  <a:lumOff val="50000"/>
                </a:schemeClr>
              </a:solidFill>
              <a:prstDash val="dash"/>
              <a:round/>
            </a:ln>
            <a:effectLst/>
          </c:spPr>
        </c:hiLowLines>
        <c:axId val="814902992"/>
        <c:axId val="854826144"/>
      </c:stockChart>
      <c:catAx>
        <c:axId val="814902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826144"/>
        <c:crosses val="autoZero"/>
        <c:auto val="1"/>
        <c:lblAlgn val="ctr"/>
        <c:lblOffset val="100"/>
        <c:noMultiLvlLbl val="0"/>
      </c:catAx>
      <c:valAx>
        <c:axId val="854826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490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B. post1990% ==&gt; YPLL85</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Est_post1990!$F$1</c:f>
              <c:strCache>
                <c:ptCount val="1"/>
                <c:pt idx="0">
                  <c:v>95% Lower Confidence</c:v>
                </c:pt>
              </c:strCache>
            </c:strRef>
          </c:tx>
          <c:spPr>
            <a:ln w="25400" cap="rnd">
              <a:noFill/>
              <a:round/>
            </a:ln>
            <a:effectLst/>
          </c:spPr>
          <c:marker>
            <c:symbol val="none"/>
          </c:marker>
          <c:cat>
            <c:numRef>
              <c:f>Est_post1990!$E$2:$E$12</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Est_post1990!$F$2:$F$12</c:f>
              <c:numCache>
                <c:formatCode>General</c:formatCode>
                <c:ptCount val="11"/>
                <c:pt idx="0">
                  <c:v>-16.051300000000001</c:v>
                </c:pt>
                <c:pt idx="1">
                  <c:v>-16.710799999999999</c:v>
                </c:pt>
                <c:pt idx="2">
                  <c:v>-15.9573</c:v>
                </c:pt>
                <c:pt idx="3">
                  <c:v>-13.977399999999999</c:v>
                </c:pt>
                <c:pt idx="4">
                  <c:v>-11.492699999999999</c:v>
                </c:pt>
                <c:pt idx="5">
                  <c:v>-11.1389</c:v>
                </c:pt>
                <c:pt idx="6">
                  <c:v>-11.7088</c:v>
                </c:pt>
                <c:pt idx="7">
                  <c:v>-12.5548</c:v>
                </c:pt>
                <c:pt idx="8">
                  <c:v>-13.7098</c:v>
                </c:pt>
                <c:pt idx="9">
                  <c:v>-15.3421</c:v>
                </c:pt>
                <c:pt idx="10">
                  <c:v>-19.757899999999999</c:v>
                </c:pt>
              </c:numCache>
            </c:numRef>
          </c:val>
          <c:smooth val="1"/>
          <c:extLst>
            <c:ext xmlns:c16="http://schemas.microsoft.com/office/drawing/2014/chart" uri="{C3380CC4-5D6E-409C-BE32-E72D297353CC}">
              <c16:uniqueId val="{00000000-9BF8-4470-96E0-75D49DA88435}"/>
            </c:ext>
          </c:extLst>
        </c:ser>
        <c:ser>
          <c:idx val="1"/>
          <c:order val="1"/>
          <c:tx>
            <c:strRef>
              <c:f>Est_post1990!$G$1</c:f>
              <c:strCache>
                <c:ptCount val="1"/>
                <c:pt idx="0">
                  <c:v>Estimate</c:v>
                </c:pt>
              </c:strCache>
            </c:strRef>
          </c:tx>
          <c:spPr>
            <a:ln w="25400" cap="rnd">
              <a:noFill/>
              <a:round/>
            </a:ln>
            <a:effectLst/>
          </c:spPr>
          <c:marker>
            <c:symbol val="square"/>
            <c:size val="5"/>
            <c:spPr>
              <a:solidFill>
                <a:schemeClr val="tx1"/>
              </a:solidFill>
              <a:ln w="9525">
                <a:solidFill>
                  <a:schemeClr val="tx1"/>
                </a:solidFill>
              </a:ln>
              <a:effectLst/>
            </c:spPr>
          </c:marker>
          <c:dPt>
            <c:idx val="1"/>
            <c:marker>
              <c:symbol val="square"/>
              <c:size val="9"/>
              <c:spPr>
                <a:solidFill>
                  <a:schemeClr val="tx1"/>
                </a:solidFill>
                <a:ln w="9525">
                  <a:solidFill>
                    <a:schemeClr val="tx1"/>
                  </a:solidFill>
                </a:ln>
                <a:effectLst/>
              </c:spPr>
            </c:marker>
            <c:bubble3D val="0"/>
            <c:extLst>
              <c:ext xmlns:c16="http://schemas.microsoft.com/office/drawing/2014/chart" uri="{C3380CC4-5D6E-409C-BE32-E72D297353CC}">
                <c16:uniqueId val="{00000001-9BF8-4470-96E0-75D49DA88435}"/>
              </c:ext>
            </c:extLst>
          </c:dPt>
          <c:dPt>
            <c:idx val="2"/>
            <c:marker>
              <c:symbol val="square"/>
              <c:size val="9"/>
              <c:spPr>
                <a:solidFill>
                  <a:schemeClr val="tx1"/>
                </a:solidFill>
                <a:ln w="9525">
                  <a:solidFill>
                    <a:schemeClr val="tx1"/>
                  </a:solidFill>
                </a:ln>
                <a:effectLst/>
              </c:spPr>
            </c:marker>
            <c:bubble3D val="0"/>
            <c:extLst>
              <c:ext xmlns:c16="http://schemas.microsoft.com/office/drawing/2014/chart" uri="{C3380CC4-5D6E-409C-BE32-E72D297353CC}">
                <c16:uniqueId val="{00000002-9BF8-4470-96E0-75D49DA88435}"/>
              </c:ext>
            </c:extLst>
          </c:dPt>
          <c:dPt>
            <c:idx val="5"/>
            <c:marker>
              <c:symbol val="square"/>
              <c:size val="5"/>
              <c:spPr>
                <a:noFill/>
                <a:ln w="9525">
                  <a:solidFill>
                    <a:schemeClr val="tx1"/>
                  </a:solidFill>
                </a:ln>
                <a:effectLst/>
              </c:spPr>
            </c:marker>
            <c:bubble3D val="0"/>
            <c:extLst>
              <c:ext xmlns:c16="http://schemas.microsoft.com/office/drawing/2014/chart" uri="{C3380CC4-5D6E-409C-BE32-E72D297353CC}">
                <c16:uniqueId val="{00000003-9BF8-4470-96E0-75D49DA88435}"/>
              </c:ext>
            </c:extLst>
          </c:dPt>
          <c:dPt>
            <c:idx val="6"/>
            <c:marker>
              <c:symbol val="square"/>
              <c:size val="5"/>
              <c:spPr>
                <a:noFill/>
                <a:ln w="9525">
                  <a:solidFill>
                    <a:schemeClr val="tx1"/>
                  </a:solidFill>
                </a:ln>
                <a:effectLst/>
              </c:spPr>
            </c:marker>
            <c:bubble3D val="0"/>
            <c:extLst>
              <c:ext xmlns:c16="http://schemas.microsoft.com/office/drawing/2014/chart" uri="{C3380CC4-5D6E-409C-BE32-E72D297353CC}">
                <c16:uniqueId val="{00000004-9BF8-4470-96E0-75D49DA88435}"/>
              </c:ext>
            </c:extLst>
          </c:dPt>
          <c:dPt>
            <c:idx val="7"/>
            <c:marker>
              <c:symbol val="square"/>
              <c:size val="5"/>
              <c:spPr>
                <a:noFill/>
                <a:ln w="9525">
                  <a:solidFill>
                    <a:schemeClr val="tx1"/>
                  </a:solidFill>
                </a:ln>
                <a:effectLst/>
              </c:spPr>
            </c:marker>
            <c:bubble3D val="0"/>
            <c:extLst>
              <c:ext xmlns:c16="http://schemas.microsoft.com/office/drawing/2014/chart" uri="{C3380CC4-5D6E-409C-BE32-E72D297353CC}">
                <c16:uniqueId val="{00000005-9BF8-4470-96E0-75D49DA88435}"/>
              </c:ext>
            </c:extLst>
          </c:dPt>
          <c:dPt>
            <c:idx val="8"/>
            <c:marker>
              <c:symbol val="square"/>
              <c:size val="5"/>
              <c:spPr>
                <a:noFill/>
                <a:ln w="9525">
                  <a:solidFill>
                    <a:schemeClr val="tx1"/>
                  </a:solidFill>
                </a:ln>
                <a:effectLst/>
              </c:spPr>
            </c:marker>
            <c:bubble3D val="0"/>
            <c:extLst>
              <c:ext xmlns:c16="http://schemas.microsoft.com/office/drawing/2014/chart" uri="{C3380CC4-5D6E-409C-BE32-E72D297353CC}">
                <c16:uniqueId val="{00000006-9BF8-4470-96E0-75D49DA88435}"/>
              </c:ext>
            </c:extLst>
          </c:dPt>
          <c:dPt>
            <c:idx val="9"/>
            <c:marker>
              <c:symbol val="square"/>
              <c:size val="5"/>
              <c:spPr>
                <a:noFill/>
                <a:ln w="9525">
                  <a:solidFill>
                    <a:schemeClr val="tx1"/>
                  </a:solidFill>
                </a:ln>
                <a:effectLst/>
              </c:spPr>
            </c:marker>
            <c:bubble3D val="0"/>
            <c:extLst>
              <c:ext xmlns:c16="http://schemas.microsoft.com/office/drawing/2014/chart" uri="{C3380CC4-5D6E-409C-BE32-E72D297353CC}">
                <c16:uniqueId val="{00000007-9BF8-4470-96E0-75D49DA88435}"/>
              </c:ext>
            </c:extLst>
          </c:dPt>
          <c:dPt>
            <c:idx val="10"/>
            <c:marker>
              <c:symbol val="square"/>
              <c:size val="5"/>
              <c:spPr>
                <a:noFill/>
                <a:ln w="9525">
                  <a:solidFill>
                    <a:schemeClr val="tx1"/>
                  </a:solidFill>
                </a:ln>
                <a:effectLst/>
              </c:spPr>
            </c:marker>
            <c:bubble3D val="0"/>
            <c:extLst>
              <c:ext xmlns:c16="http://schemas.microsoft.com/office/drawing/2014/chart" uri="{C3380CC4-5D6E-409C-BE32-E72D297353CC}">
                <c16:uniqueId val="{00000008-9BF8-4470-96E0-75D49DA88435}"/>
              </c:ext>
            </c:extLst>
          </c:dPt>
          <c:cat>
            <c:numRef>
              <c:f>Est_post1990!$E$2:$E$12</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Est_post1990!$G$2:$G$12</c:f>
              <c:numCache>
                <c:formatCode>General</c:formatCode>
                <c:ptCount val="11"/>
                <c:pt idx="0">
                  <c:v>-8.8055000000000003</c:v>
                </c:pt>
                <c:pt idx="1">
                  <c:v>-9.8086000000000002</c:v>
                </c:pt>
                <c:pt idx="2">
                  <c:v>-9.3736999999999995</c:v>
                </c:pt>
                <c:pt idx="3">
                  <c:v>-7.9046000000000003</c:v>
                </c:pt>
                <c:pt idx="4">
                  <c:v>-5.7751000000000001</c:v>
                </c:pt>
                <c:pt idx="5">
                  <c:v>-5.0993000000000004</c:v>
                </c:pt>
                <c:pt idx="6">
                  <c:v>-5.0399000000000003</c:v>
                </c:pt>
                <c:pt idx="7">
                  <c:v>-5.2573999999999996</c:v>
                </c:pt>
                <c:pt idx="8">
                  <c:v>-5.6249000000000002</c:v>
                </c:pt>
                <c:pt idx="9">
                  <c:v>-6.3644999999999996</c:v>
                </c:pt>
                <c:pt idx="10">
                  <c:v>-8.5535999999999994</c:v>
                </c:pt>
              </c:numCache>
            </c:numRef>
          </c:val>
          <c:smooth val="1"/>
          <c:extLst>
            <c:ext xmlns:c16="http://schemas.microsoft.com/office/drawing/2014/chart" uri="{C3380CC4-5D6E-409C-BE32-E72D297353CC}">
              <c16:uniqueId val="{00000009-9BF8-4470-96E0-75D49DA88435}"/>
            </c:ext>
          </c:extLst>
        </c:ser>
        <c:ser>
          <c:idx val="2"/>
          <c:order val="2"/>
          <c:tx>
            <c:strRef>
              <c:f>Est_post1990!$H$1</c:f>
              <c:strCache>
                <c:ptCount val="1"/>
                <c:pt idx="0">
                  <c:v>95% Upper Confidence</c:v>
                </c:pt>
              </c:strCache>
            </c:strRef>
          </c:tx>
          <c:spPr>
            <a:ln w="25400" cap="rnd">
              <a:noFill/>
              <a:round/>
            </a:ln>
            <a:effectLst/>
          </c:spPr>
          <c:marker>
            <c:symbol val="dot"/>
            <c:size val="3"/>
            <c:spPr>
              <a:solidFill>
                <a:schemeClr val="accent3"/>
              </a:solidFill>
              <a:ln w="9525">
                <a:solidFill>
                  <a:schemeClr val="accent3"/>
                </a:solidFill>
              </a:ln>
              <a:effectLst/>
            </c:spPr>
          </c:marker>
          <c:cat>
            <c:numRef>
              <c:f>Est_post1990!$E$2:$E$12</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Est_post1990!$H$2:$H$12</c:f>
              <c:numCache>
                <c:formatCode>General</c:formatCode>
                <c:ptCount val="11"/>
                <c:pt idx="0">
                  <c:v>-1.5597000000000001</c:v>
                </c:pt>
                <c:pt idx="1">
                  <c:v>-2.9062999999999999</c:v>
                </c:pt>
                <c:pt idx="2">
                  <c:v>-2.79</c:v>
                </c:pt>
                <c:pt idx="3">
                  <c:v>-1.8318000000000001</c:v>
                </c:pt>
                <c:pt idx="4">
                  <c:v>-5.7500000000000002E-2</c:v>
                </c:pt>
                <c:pt idx="5">
                  <c:v>0.94020000000000004</c:v>
                </c:pt>
                <c:pt idx="6">
                  <c:v>1.6289</c:v>
                </c:pt>
                <c:pt idx="7">
                  <c:v>2.0400999999999998</c:v>
                </c:pt>
                <c:pt idx="8">
                  <c:v>2.46</c:v>
                </c:pt>
                <c:pt idx="9">
                  <c:v>2.613</c:v>
                </c:pt>
                <c:pt idx="10">
                  <c:v>2.6505999999999998</c:v>
                </c:pt>
              </c:numCache>
            </c:numRef>
          </c:val>
          <c:smooth val="1"/>
          <c:extLst>
            <c:ext xmlns:c16="http://schemas.microsoft.com/office/drawing/2014/chart" uri="{C3380CC4-5D6E-409C-BE32-E72D297353CC}">
              <c16:uniqueId val="{0000000A-9BF8-4470-96E0-75D49DA88435}"/>
            </c:ext>
          </c:extLst>
        </c:ser>
        <c:dLbls>
          <c:showLegendKey val="0"/>
          <c:showVal val="0"/>
          <c:showCatName val="0"/>
          <c:showSerName val="0"/>
          <c:showPercent val="0"/>
          <c:showBubbleSize val="0"/>
        </c:dLbls>
        <c:hiLowLines>
          <c:spPr>
            <a:ln w="9525" cap="flat" cmpd="sng" algn="ctr">
              <a:solidFill>
                <a:schemeClr val="tx1">
                  <a:lumMod val="50000"/>
                  <a:lumOff val="50000"/>
                </a:schemeClr>
              </a:solidFill>
              <a:prstDash val="dash"/>
              <a:round/>
            </a:ln>
            <a:effectLst/>
          </c:spPr>
        </c:hiLowLines>
        <c:axId val="499274896"/>
        <c:axId val="566092624"/>
      </c:stockChart>
      <c:catAx>
        <c:axId val="4992748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 (lag)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092624"/>
        <c:crosses val="autoZero"/>
        <c:auto val="1"/>
        <c:lblAlgn val="ctr"/>
        <c:lblOffset val="100"/>
        <c:noMultiLvlLbl val="0"/>
      </c:catAx>
      <c:valAx>
        <c:axId val="566092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274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u="none" strike="noStrike" kern="1200" spc="0" baseline="0">
                <a:solidFill>
                  <a:sysClr val="windowText" lastClr="000000">
                    <a:lumMod val="65000"/>
                    <a:lumOff val="35000"/>
                  </a:sysClr>
                </a:solidFill>
              </a:rPr>
              <a:t>C. vint_mean ==&gt; YPLL75</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Est_ui!$F$13</c:f>
              <c:strCache>
                <c:ptCount val="1"/>
                <c:pt idx="0">
                  <c:v>95% Lower Confidence</c:v>
                </c:pt>
              </c:strCache>
            </c:strRef>
          </c:tx>
          <c:spPr>
            <a:ln w="25400" cap="rnd">
              <a:noFill/>
              <a:round/>
            </a:ln>
            <a:effectLst/>
          </c:spPr>
          <c:marker>
            <c:symbol val="none"/>
          </c:marker>
          <c:cat>
            <c:numRef>
              <c:f>Est_ui!$E$14:$E$24</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Est_ui!$F$14:$F$24</c:f>
              <c:numCache>
                <c:formatCode>General</c:formatCode>
                <c:ptCount val="11"/>
                <c:pt idx="0">
                  <c:v>-0.14249999999999999</c:v>
                </c:pt>
                <c:pt idx="1">
                  <c:v>-0.15029999999999999</c:v>
                </c:pt>
                <c:pt idx="2">
                  <c:v>-0.1404</c:v>
                </c:pt>
                <c:pt idx="3">
                  <c:v>-0.13139999999999999</c:v>
                </c:pt>
                <c:pt idx="4">
                  <c:v>-0.12180000000000001</c:v>
                </c:pt>
                <c:pt idx="5">
                  <c:v>-0.1171</c:v>
                </c:pt>
                <c:pt idx="6">
                  <c:v>-8.5999999999999993E-2</c:v>
                </c:pt>
                <c:pt idx="7">
                  <c:v>-8.5400000000000004E-2</c:v>
                </c:pt>
                <c:pt idx="8">
                  <c:v>-8.4400000000000003E-2</c:v>
                </c:pt>
                <c:pt idx="9">
                  <c:v>-6.93E-2</c:v>
                </c:pt>
                <c:pt idx="10">
                  <c:v>-6.2600000000000003E-2</c:v>
                </c:pt>
              </c:numCache>
            </c:numRef>
          </c:val>
          <c:smooth val="1"/>
          <c:extLst>
            <c:ext xmlns:c16="http://schemas.microsoft.com/office/drawing/2014/chart" uri="{C3380CC4-5D6E-409C-BE32-E72D297353CC}">
              <c16:uniqueId val="{00000000-2FA2-4CD8-8F74-159507DC5D59}"/>
            </c:ext>
          </c:extLst>
        </c:ser>
        <c:ser>
          <c:idx val="1"/>
          <c:order val="1"/>
          <c:tx>
            <c:strRef>
              <c:f>Est_ui!$G$13</c:f>
              <c:strCache>
                <c:ptCount val="1"/>
                <c:pt idx="0">
                  <c:v>Estimate</c:v>
                </c:pt>
              </c:strCache>
            </c:strRef>
          </c:tx>
          <c:spPr>
            <a:ln w="25400" cap="rnd">
              <a:noFill/>
              <a:round/>
            </a:ln>
            <a:effectLst/>
          </c:spPr>
          <c:marker>
            <c:symbol val="square"/>
            <c:size val="5"/>
            <c:spPr>
              <a:solidFill>
                <a:schemeClr val="tx1"/>
              </a:solidFill>
              <a:ln w="9525">
                <a:solidFill>
                  <a:schemeClr val="tx1"/>
                </a:solidFill>
              </a:ln>
              <a:effectLst/>
            </c:spPr>
          </c:marker>
          <c:dPt>
            <c:idx val="0"/>
            <c:marker>
              <c:symbol val="square"/>
              <c:size val="5"/>
              <c:spPr>
                <a:noFill/>
                <a:ln w="9525">
                  <a:solidFill>
                    <a:schemeClr val="tx1"/>
                  </a:solidFill>
                </a:ln>
                <a:effectLst/>
              </c:spPr>
            </c:marker>
            <c:bubble3D val="0"/>
            <c:extLst>
              <c:ext xmlns:c16="http://schemas.microsoft.com/office/drawing/2014/chart" uri="{C3380CC4-5D6E-409C-BE32-E72D297353CC}">
                <c16:uniqueId val="{00000001-2FA2-4CD8-8F74-159507DC5D59}"/>
              </c:ext>
            </c:extLst>
          </c:dPt>
          <c:dPt>
            <c:idx val="6"/>
            <c:marker>
              <c:symbol val="square"/>
              <c:size val="9"/>
              <c:spPr>
                <a:solidFill>
                  <a:schemeClr val="tx1"/>
                </a:solidFill>
                <a:ln w="9525">
                  <a:solidFill>
                    <a:schemeClr val="tx1"/>
                  </a:solidFill>
                </a:ln>
                <a:effectLst/>
              </c:spPr>
            </c:marker>
            <c:bubble3D val="0"/>
            <c:extLst>
              <c:ext xmlns:c16="http://schemas.microsoft.com/office/drawing/2014/chart" uri="{C3380CC4-5D6E-409C-BE32-E72D297353CC}">
                <c16:uniqueId val="{00000002-2FA2-4CD8-8F74-159507DC5D59}"/>
              </c:ext>
            </c:extLst>
          </c:dPt>
          <c:dPt>
            <c:idx val="9"/>
            <c:marker>
              <c:symbol val="square"/>
              <c:size val="5"/>
              <c:spPr>
                <a:noFill/>
                <a:ln w="9525">
                  <a:solidFill>
                    <a:schemeClr val="tx1"/>
                  </a:solidFill>
                </a:ln>
                <a:effectLst/>
              </c:spPr>
            </c:marker>
            <c:bubble3D val="0"/>
            <c:extLst>
              <c:ext xmlns:c16="http://schemas.microsoft.com/office/drawing/2014/chart" uri="{C3380CC4-5D6E-409C-BE32-E72D297353CC}">
                <c16:uniqueId val="{00000003-2FA2-4CD8-8F74-159507DC5D59}"/>
              </c:ext>
            </c:extLst>
          </c:dPt>
          <c:dPt>
            <c:idx val="10"/>
            <c:marker>
              <c:symbol val="square"/>
              <c:size val="5"/>
              <c:spPr>
                <a:noFill/>
                <a:ln w="9525">
                  <a:solidFill>
                    <a:schemeClr val="tx1"/>
                  </a:solidFill>
                </a:ln>
                <a:effectLst/>
              </c:spPr>
            </c:marker>
            <c:bubble3D val="0"/>
            <c:extLst>
              <c:ext xmlns:c16="http://schemas.microsoft.com/office/drawing/2014/chart" uri="{C3380CC4-5D6E-409C-BE32-E72D297353CC}">
                <c16:uniqueId val="{00000004-2FA2-4CD8-8F74-159507DC5D59}"/>
              </c:ext>
            </c:extLst>
          </c:dPt>
          <c:cat>
            <c:numRef>
              <c:f>Est_ui!$E$14:$E$24</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Est_ui!$G$14:$G$24</c:f>
              <c:numCache>
                <c:formatCode>General</c:formatCode>
                <c:ptCount val="11"/>
                <c:pt idx="0">
                  <c:v>-6.1199999999999997E-2</c:v>
                </c:pt>
                <c:pt idx="1">
                  <c:v>-7.6899999999999996E-2</c:v>
                </c:pt>
                <c:pt idx="2">
                  <c:v>-7.7799999999999994E-2</c:v>
                </c:pt>
                <c:pt idx="3">
                  <c:v>-7.8E-2</c:v>
                </c:pt>
                <c:pt idx="4">
                  <c:v>-7.22E-2</c:v>
                </c:pt>
                <c:pt idx="5">
                  <c:v>-7.1199999999999999E-2</c:v>
                </c:pt>
                <c:pt idx="6">
                  <c:v>-5.45E-2</c:v>
                </c:pt>
                <c:pt idx="7">
                  <c:v>-5.0900000000000001E-2</c:v>
                </c:pt>
                <c:pt idx="8">
                  <c:v>-4.8300000000000003E-2</c:v>
                </c:pt>
                <c:pt idx="9">
                  <c:v>-2.76E-2</c:v>
                </c:pt>
                <c:pt idx="10">
                  <c:v>-2.35E-2</c:v>
                </c:pt>
              </c:numCache>
            </c:numRef>
          </c:val>
          <c:smooth val="1"/>
          <c:extLst>
            <c:ext xmlns:c16="http://schemas.microsoft.com/office/drawing/2014/chart" uri="{C3380CC4-5D6E-409C-BE32-E72D297353CC}">
              <c16:uniqueId val="{00000005-2FA2-4CD8-8F74-159507DC5D59}"/>
            </c:ext>
          </c:extLst>
        </c:ser>
        <c:ser>
          <c:idx val="2"/>
          <c:order val="2"/>
          <c:tx>
            <c:strRef>
              <c:f>Est_ui!$H$13</c:f>
              <c:strCache>
                <c:ptCount val="1"/>
                <c:pt idx="0">
                  <c:v>95% Upper Confidence</c:v>
                </c:pt>
              </c:strCache>
            </c:strRef>
          </c:tx>
          <c:spPr>
            <a:ln w="25400" cap="rnd">
              <a:noFill/>
              <a:round/>
            </a:ln>
            <a:effectLst/>
          </c:spPr>
          <c:marker>
            <c:symbol val="dot"/>
            <c:size val="3"/>
            <c:spPr>
              <a:solidFill>
                <a:schemeClr val="accent3"/>
              </a:solidFill>
              <a:ln w="9525">
                <a:solidFill>
                  <a:schemeClr val="accent3"/>
                </a:solidFill>
              </a:ln>
              <a:effectLst/>
            </c:spPr>
          </c:marker>
          <c:cat>
            <c:numRef>
              <c:f>Est_ui!$E$14:$E$24</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Est_ui!$H$14:$H$24</c:f>
              <c:numCache>
                <c:formatCode>General</c:formatCode>
                <c:ptCount val="11"/>
                <c:pt idx="0">
                  <c:v>2.01E-2</c:v>
                </c:pt>
                <c:pt idx="1">
                  <c:v>-3.5999999999999999E-3</c:v>
                </c:pt>
                <c:pt idx="2">
                  <c:v>-1.52E-2</c:v>
                </c:pt>
                <c:pt idx="3">
                  <c:v>-2.47E-2</c:v>
                </c:pt>
                <c:pt idx="4">
                  <c:v>-2.2499999999999999E-2</c:v>
                </c:pt>
                <c:pt idx="5">
                  <c:v>-2.53E-2</c:v>
                </c:pt>
                <c:pt idx="6">
                  <c:v>-2.3E-2</c:v>
                </c:pt>
                <c:pt idx="7">
                  <c:v>-1.6500000000000001E-2</c:v>
                </c:pt>
                <c:pt idx="8">
                  <c:v>-1.21E-2</c:v>
                </c:pt>
                <c:pt idx="9">
                  <c:v>1.4200000000000001E-2</c:v>
                </c:pt>
                <c:pt idx="10">
                  <c:v>1.5599999999999999E-2</c:v>
                </c:pt>
              </c:numCache>
            </c:numRef>
          </c:val>
          <c:smooth val="1"/>
          <c:extLst>
            <c:ext xmlns:c16="http://schemas.microsoft.com/office/drawing/2014/chart" uri="{C3380CC4-5D6E-409C-BE32-E72D297353CC}">
              <c16:uniqueId val="{00000006-2FA2-4CD8-8F74-159507DC5D59}"/>
            </c:ext>
          </c:extLst>
        </c:ser>
        <c:dLbls>
          <c:showLegendKey val="0"/>
          <c:showVal val="0"/>
          <c:showCatName val="0"/>
          <c:showSerName val="0"/>
          <c:showPercent val="0"/>
          <c:showBubbleSize val="0"/>
        </c:dLbls>
        <c:hiLowLines>
          <c:spPr>
            <a:ln w="9525" cap="flat" cmpd="sng" algn="ctr">
              <a:solidFill>
                <a:schemeClr val="tx1">
                  <a:lumMod val="50000"/>
                  <a:lumOff val="50000"/>
                </a:schemeClr>
              </a:solidFill>
              <a:prstDash val="dash"/>
              <a:round/>
            </a:ln>
            <a:effectLst/>
          </c:spPr>
        </c:hiLowLines>
        <c:axId val="814815744"/>
        <c:axId val="1917840864"/>
      </c:stockChart>
      <c:catAx>
        <c:axId val="814815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7840864"/>
        <c:crosses val="autoZero"/>
        <c:auto val="1"/>
        <c:lblAlgn val="ctr"/>
        <c:lblOffset val="100"/>
        <c:noMultiLvlLbl val="0"/>
      </c:catAx>
      <c:valAx>
        <c:axId val="19178408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481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u="none" strike="noStrike" kern="1200" spc="0" baseline="0">
                <a:solidFill>
                  <a:sysClr val="windowText" lastClr="000000">
                    <a:lumMod val="65000"/>
                    <a:lumOff val="35000"/>
                  </a:sysClr>
                </a:solidFill>
              </a:rPr>
              <a:t>D. post1990% ==&gt; YPLL75</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Est_post1990!$F$13</c:f>
              <c:strCache>
                <c:ptCount val="1"/>
                <c:pt idx="0">
                  <c:v>95% Lower Confidence</c:v>
                </c:pt>
              </c:strCache>
            </c:strRef>
          </c:tx>
          <c:spPr>
            <a:ln w="25400" cap="rnd">
              <a:noFill/>
              <a:round/>
            </a:ln>
            <a:effectLst/>
          </c:spPr>
          <c:marker>
            <c:symbol val="none"/>
          </c:marker>
          <c:cat>
            <c:numRef>
              <c:f>Est_post1990!$E$14:$E$24</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Est_post1990!$F$14:$F$24</c:f>
              <c:numCache>
                <c:formatCode>General</c:formatCode>
                <c:ptCount val="11"/>
                <c:pt idx="0">
                  <c:v>-14.879</c:v>
                </c:pt>
                <c:pt idx="1">
                  <c:v>-15.0839</c:v>
                </c:pt>
                <c:pt idx="2">
                  <c:v>-14.482200000000001</c:v>
                </c:pt>
                <c:pt idx="3">
                  <c:v>-13.3994</c:v>
                </c:pt>
                <c:pt idx="4">
                  <c:v>-11.7325</c:v>
                </c:pt>
                <c:pt idx="5">
                  <c:v>-11.961499999999999</c:v>
                </c:pt>
                <c:pt idx="6">
                  <c:v>-13.1411</c:v>
                </c:pt>
                <c:pt idx="7">
                  <c:v>-14.543799999999999</c:v>
                </c:pt>
                <c:pt idx="8">
                  <c:v>-16.1433</c:v>
                </c:pt>
                <c:pt idx="9">
                  <c:v>-18.540500000000002</c:v>
                </c:pt>
                <c:pt idx="10">
                  <c:v>-24.126300000000001</c:v>
                </c:pt>
              </c:numCache>
            </c:numRef>
          </c:val>
          <c:smooth val="1"/>
          <c:extLst>
            <c:ext xmlns:c16="http://schemas.microsoft.com/office/drawing/2014/chart" uri="{C3380CC4-5D6E-409C-BE32-E72D297353CC}">
              <c16:uniqueId val="{00000000-65FE-4113-8AF5-773ACCB5BDCC}"/>
            </c:ext>
          </c:extLst>
        </c:ser>
        <c:ser>
          <c:idx val="1"/>
          <c:order val="1"/>
          <c:tx>
            <c:strRef>
              <c:f>Est_post1990!$G$13</c:f>
              <c:strCache>
                <c:ptCount val="1"/>
                <c:pt idx="0">
                  <c:v>Estimate</c:v>
                </c:pt>
              </c:strCache>
            </c:strRef>
          </c:tx>
          <c:spPr>
            <a:ln w="25400" cap="rnd">
              <a:noFill/>
              <a:round/>
            </a:ln>
            <a:effectLst/>
          </c:spPr>
          <c:marker>
            <c:symbol val="square"/>
            <c:size val="5"/>
            <c:spPr>
              <a:solidFill>
                <a:schemeClr val="tx1"/>
              </a:solidFill>
              <a:ln w="9525">
                <a:solidFill>
                  <a:schemeClr val="tx1"/>
                </a:solidFill>
              </a:ln>
              <a:effectLst/>
            </c:spPr>
          </c:marker>
          <c:dPt>
            <c:idx val="2"/>
            <c:marker>
              <c:symbol val="square"/>
              <c:size val="9"/>
              <c:spPr>
                <a:solidFill>
                  <a:schemeClr val="tx1"/>
                </a:solidFill>
                <a:ln w="9525">
                  <a:solidFill>
                    <a:schemeClr val="tx1"/>
                  </a:solidFill>
                </a:ln>
                <a:effectLst/>
              </c:spPr>
            </c:marker>
            <c:bubble3D val="0"/>
            <c:extLst>
              <c:ext xmlns:c16="http://schemas.microsoft.com/office/drawing/2014/chart" uri="{C3380CC4-5D6E-409C-BE32-E72D297353CC}">
                <c16:uniqueId val="{00000001-65FE-4113-8AF5-773ACCB5BDCC}"/>
              </c:ext>
            </c:extLst>
          </c:dPt>
          <c:cat>
            <c:numRef>
              <c:f>Est_post1990!$E$14:$E$24</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Est_post1990!$G$14:$G$24</c:f>
              <c:numCache>
                <c:formatCode>General</c:formatCode>
                <c:ptCount val="11"/>
                <c:pt idx="0">
                  <c:v>-8.4930000000000003</c:v>
                </c:pt>
                <c:pt idx="1">
                  <c:v>-9.0015000000000001</c:v>
                </c:pt>
                <c:pt idx="2">
                  <c:v>-8.7212999999999994</c:v>
                </c:pt>
                <c:pt idx="3">
                  <c:v>-7.9904999999999999</c:v>
                </c:pt>
                <c:pt idx="4">
                  <c:v>-6.5632000000000001</c:v>
                </c:pt>
                <c:pt idx="5">
                  <c:v>-6.5090000000000003</c:v>
                </c:pt>
                <c:pt idx="6">
                  <c:v>-7.3436000000000003</c:v>
                </c:pt>
                <c:pt idx="7">
                  <c:v>-8.2667000000000002</c:v>
                </c:pt>
                <c:pt idx="8">
                  <c:v>-9.1636000000000006</c:v>
                </c:pt>
                <c:pt idx="9">
                  <c:v>-10.503500000000001</c:v>
                </c:pt>
                <c:pt idx="10">
                  <c:v>-13.509600000000001</c:v>
                </c:pt>
              </c:numCache>
            </c:numRef>
          </c:val>
          <c:smooth val="1"/>
          <c:extLst>
            <c:ext xmlns:c16="http://schemas.microsoft.com/office/drawing/2014/chart" uri="{C3380CC4-5D6E-409C-BE32-E72D297353CC}">
              <c16:uniqueId val="{00000002-65FE-4113-8AF5-773ACCB5BDCC}"/>
            </c:ext>
          </c:extLst>
        </c:ser>
        <c:ser>
          <c:idx val="2"/>
          <c:order val="2"/>
          <c:tx>
            <c:strRef>
              <c:f>Est_post1990!$H$13</c:f>
              <c:strCache>
                <c:ptCount val="1"/>
                <c:pt idx="0">
                  <c:v>95% Upper Confidence</c:v>
                </c:pt>
              </c:strCache>
            </c:strRef>
          </c:tx>
          <c:spPr>
            <a:ln w="25400" cap="rnd">
              <a:noFill/>
              <a:round/>
            </a:ln>
            <a:effectLst/>
          </c:spPr>
          <c:marker>
            <c:symbol val="dot"/>
            <c:size val="3"/>
            <c:spPr>
              <a:solidFill>
                <a:schemeClr val="accent3"/>
              </a:solidFill>
              <a:ln w="9525">
                <a:solidFill>
                  <a:schemeClr val="accent3"/>
                </a:solidFill>
              </a:ln>
              <a:effectLst/>
            </c:spPr>
          </c:marker>
          <c:cat>
            <c:numRef>
              <c:f>Est_post1990!$E$14:$E$24</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Est_post1990!$H$14:$H$24</c:f>
              <c:numCache>
                <c:formatCode>General</c:formatCode>
                <c:ptCount val="11"/>
                <c:pt idx="0">
                  <c:v>-2.1070000000000002</c:v>
                </c:pt>
                <c:pt idx="1">
                  <c:v>-2.9192</c:v>
                </c:pt>
                <c:pt idx="2">
                  <c:v>-2.9603999999999999</c:v>
                </c:pt>
                <c:pt idx="3">
                  <c:v>-2.5817000000000001</c:v>
                </c:pt>
                <c:pt idx="4">
                  <c:v>-1.3939999999999999</c:v>
                </c:pt>
                <c:pt idx="5">
                  <c:v>-1.0564</c:v>
                </c:pt>
                <c:pt idx="6">
                  <c:v>-1.5461</c:v>
                </c:pt>
                <c:pt idx="7">
                  <c:v>-1.9896</c:v>
                </c:pt>
                <c:pt idx="8">
                  <c:v>-2.1838000000000002</c:v>
                </c:pt>
                <c:pt idx="9">
                  <c:v>-2.4664000000000001</c:v>
                </c:pt>
                <c:pt idx="10">
                  <c:v>-2.8929</c:v>
                </c:pt>
              </c:numCache>
            </c:numRef>
          </c:val>
          <c:smooth val="1"/>
          <c:extLst>
            <c:ext xmlns:c16="http://schemas.microsoft.com/office/drawing/2014/chart" uri="{C3380CC4-5D6E-409C-BE32-E72D297353CC}">
              <c16:uniqueId val="{00000003-65FE-4113-8AF5-773ACCB5BDCC}"/>
            </c:ext>
          </c:extLst>
        </c:ser>
        <c:dLbls>
          <c:showLegendKey val="0"/>
          <c:showVal val="0"/>
          <c:showCatName val="0"/>
          <c:showSerName val="0"/>
          <c:showPercent val="0"/>
          <c:showBubbleSize val="0"/>
        </c:dLbls>
        <c:hiLowLines>
          <c:spPr>
            <a:ln w="9525" cap="flat" cmpd="sng" algn="ctr">
              <a:solidFill>
                <a:schemeClr val="tx1">
                  <a:lumMod val="50000"/>
                  <a:lumOff val="50000"/>
                </a:schemeClr>
              </a:solidFill>
              <a:prstDash val="dash"/>
              <a:round/>
            </a:ln>
            <a:effectLst/>
          </c:spPr>
        </c:hiLowLines>
        <c:axId val="970037232"/>
        <c:axId val="566099568"/>
      </c:stockChart>
      <c:catAx>
        <c:axId val="970037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099568"/>
        <c:crosses val="autoZero"/>
        <c:auto val="1"/>
        <c:lblAlgn val="ctr"/>
        <c:lblOffset val="100"/>
        <c:noMultiLvlLbl val="0"/>
      </c:catAx>
      <c:valAx>
        <c:axId val="56609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037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u="none" strike="noStrike" kern="1200" spc="0" baseline="0">
                <a:solidFill>
                  <a:sysClr val="windowText" lastClr="000000">
                    <a:lumMod val="65000"/>
                    <a:lumOff val="35000"/>
                  </a:sysClr>
                </a:solidFill>
              </a:rPr>
              <a:t>E. vint_mean ==&gt; YPLL65</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Est_ui!$F$25</c:f>
              <c:strCache>
                <c:ptCount val="1"/>
                <c:pt idx="0">
                  <c:v>95% Lower Confidence</c:v>
                </c:pt>
              </c:strCache>
            </c:strRef>
          </c:tx>
          <c:spPr>
            <a:ln w="25400" cap="rnd">
              <a:noFill/>
              <a:round/>
            </a:ln>
            <a:effectLst/>
          </c:spPr>
          <c:marker>
            <c:symbol val="none"/>
          </c:marker>
          <c:cat>
            <c:numRef>
              <c:f>Est_ui!$E$26:$E$36</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Est_ui!$F$26:$F$36</c:f>
              <c:numCache>
                <c:formatCode>General</c:formatCode>
                <c:ptCount val="11"/>
                <c:pt idx="0">
                  <c:v>-0.1244</c:v>
                </c:pt>
                <c:pt idx="1">
                  <c:v>-0.1308</c:v>
                </c:pt>
                <c:pt idx="2">
                  <c:v>-0.1191</c:v>
                </c:pt>
                <c:pt idx="3">
                  <c:v>-0.1135</c:v>
                </c:pt>
                <c:pt idx="4">
                  <c:v>-0.1101</c:v>
                </c:pt>
                <c:pt idx="5">
                  <c:v>-0.1125</c:v>
                </c:pt>
                <c:pt idx="6">
                  <c:v>-8.4400000000000003E-2</c:v>
                </c:pt>
                <c:pt idx="7">
                  <c:v>-8.2799999999999999E-2</c:v>
                </c:pt>
                <c:pt idx="8">
                  <c:v>-8.1500000000000003E-2</c:v>
                </c:pt>
                <c:pt idx="9">
                  <c:v>-7.3499999999999996E-2</c:v>
                </c:pt>
                <c:pt idx="10">
                  <c:v>-6.8099999999999994E-2</c:v>
                </c:pt>
              </c:numCache>
            </c:numRef>
          </c:val>
          <c:smooth val="1"/>
          <c:extLst>
            <c:ext xmlns:c16="http://schemas.microsoft.com/office/drawing/2014/chart" uri="{C3380CC4-5D6E-409C-BE32-E72D297353CC}">
              <c16:uniqueId val="{00000000-E9F9-4752-8679-53CDD4741E4A}"/>
            </c:ext>
          </c:extLst>
        </c:ser>
        <c:ser>
          <c:idx val="1"/>
          <c:order val="1"/>
          <c:tx>
            <c:strRef>
              <c:f>Est_ui!$G$25</c:f>
              <c:strCache>
                <c:ptCount val="1"/>
                <c:pt idx="0">
                  <c:v>Estimate</c:v>
                </c:pt>
              </c:strCache>
            </c:strRef>
          </c:tx>
          <c:spPr>
            <a:ln w="25400" cap="rnd">
              <a:noFill/>
              <a:round/>
            </a:ln>
            <a:effectLst/>
          </c:spPr>
          <c:marker>
            <c:symbol val="square"/>
            <c:size val="5"/>
            <c:spPr>
              <a:solidFill>
                <a:schemeClr val="tx1"/>
              </a:solidFill>
              <a:ln w="9525">
                <a:solidFill>
                  <a:schemeClr val="tx1"/>
                </a:solidFill>
              </a:ln>
              <a:effectLst/>
            </c:spPr>
          </c:marker>
          <c:dPt>
            <c:idx val="0"/>
            <c:marker>
              <c:symbol val="square"/>
              <c:size val="5"/>
              <c:spPr>
                <a:noFill/>
                <a:ln w="9525">
                  <a:solidFill>
                    <a:schemeClr val="tx1"/>
                  </a:solidFill>
                </a:ln>
                <a:effectLst/>
              </c:spPr>
            </c:marker>
            <c:bubble3D val="0"/>
            <c:extLst>
              <c:ext xmlns:c16="http://schemas.microsoft.com/office/drawing/2014/chart" uri="{C3380CC4-5D6E-409C-BE32-E72D297353CC}">
                <c16:uniqueId val="{00000001-E9F9-4752-8679-53CDD4741E4A}"/>
              </c:ext>
            </c:extLst>
          </c:dPt>
          <c:dPt>
            <c:idx val="1"/>
            <c:marker>
              <c:symbol val="square"/>
              <c:size val="5"/>
              <c:spPr>
                <a:noFill/>
                <a:ln w="9525">
                  <a:solidFill>
                    <a:schemeClr val="tx1"/>
                  </a:solidFill>
                </a:ln>
                <a:effectLst/>
              </c:spPr>
            </c:marker>
            <c:bubble3D val="0"/>
            <c:extLst>
              <c:ext xmlns:c16="http://schemas.microsoft.com/office/drawing/2014/chart" uri="{C3380CC4-5D6E-409C-BE32-E72D297353CC}">
                <c16:uniqueId val="{00000002-E9F9-4752-8679-53CDD4741E4A}"/>
              </c:ext>
            </c:extLst>
          </c:dPt>
          <c:dPt>
            <c:idx val="2"/>
            <c:marker>
              <c:symbol val="square"/>
              <c:size val="5"/>
              <c:spPr>
                <a:noFill/>
                <a:ln w="9525">
                  <a:solidFill>
                    <a:schemeClr val="tx1"/>
                  </a:solidFill>
                </a:ln>
                <a:effectLst/>
              </c:spPr>
            </c:marker>
            <c:bubble3D val="0"/>
            <c:extLst>
              <c:ext xmlns:c16="http://schemas.microsoft.com/office/drawing/2014/chart" uri="{C3380CC4-5D6E-409C-BE32-E72D297353CC}">
                <c16:uniqueId val="{00000003-E9F9-4752-8679-53CDD4741E4A}"/>
              </c:ext>
            </c:extLst>
          </c:dPt>
          <c:dPt>
            <c:idx val="6"/>
            <c:marker>
              <c:symbol val="square"/>
              <c:size val="9"/>
              <c:spPr>
                <a:solidFill>
                  <a:schemeClr val="tx1"/>
                </a:solidFill>
                <a:ln w="9525">
                  <a:solidFill>
                    <a:schemeClr val="tx1"/>
                  </a:solidFill>
                </a:ln>
                <a:effectLst/>
              </c:spPr>
            </c:marker>
            <c:bubble3D val="0"/>
            <c:extLst>
              <c:ext xmlns:c16="http://schemas.microsoft.com/office/drawing/2014/chart" uri="{C3380CC4-5D6E-409C-BE32-E72D297353CC}">
                <c16:uniqueId val="{00000004-E9F9-4752-8679-53CDD4741E4A}"/>
              </c:ext>
            </c:extLst>
          </c:dPt>
          <c:dPt>
            <c:idx val="9"/>
            <c:marker>
              <c:symbol val="square"/>
              <c:size val="5"/>
              <c:spPr>
                <a:noFill/>
                <a:ln w="9525">
                  <a:solidFill>
                    <a:schemeClr val="tx1"/>
                  </a:solidFill>
                </a:ln>
                <a:effectLst/>
              </c:spPr>
            </c:marker>
            <c:bubble3D val="0"/>
            <c:extLst>
              <c:ext xmlns:c16="http://schemas.microsoft.com/office/drawing/2014/chart" uri="{C3380CC4-5D6E-409C-BE32-E72D297353CC}">
                <c16:uniqueId val="{00000005-E9F9-4752-8679-53CDD4741E4A}"/>
              </c:ext>
            </c:extLst>
          </c:dPt>
          <c:dPt>
            <c:idx val="10"/>
            <c:marker>
              <c:symbol val="square"/>
              <c:size val="5"/>
              <c:spPr>
                <a:noFill/>
                <a:ln w="9525">
                  <a:solidFill>
                    <a:schemeClr val="tx1"/>
                  </a:solidFill>
                </a:ln>
                <a:effectLst/>
              </c:spPr>
            </c:marker>
            <c:bubble3D val="0"/>
            <c:extLst>
              <c:ext xmlns:c16="http://schemas.microsoft.com/office/drawing/2014/chart" uri="{C3380CC4-5D6E-409C-BE32-E72D297353CC}">
                <c16:uniqueId val="{00000006-E9F9-4752-8679-53CDD4741E4A}"/>
              </c:ext>
            </c:extLst>
          </c:dPt>
          <c:cat>
            <c:numRef>
              <c:f>Est_ui!$E$26:$E$36</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Est_ui!$G$26:$G$36</c:f>
              <c:numCache>
                <c:formatCode>General</c:formatCode>
                <c:ptCount val="11"/>
                <c:pt idx="0">
                  <c:v>-4.2900000000000001E-2</c:v>
                </c:pt>
                <c:pt idx="1">
                  <c:v>-5.5899999999999998E-2</c:v>
                </c:pt>
                <c:pt idx="2">
                  <c:v>-5.8400000000000001E-2</c:v>
                </c:pt>
                <c:pt idx="3">
                  <c:v>-6.3299999999999995E-2</c:v>
                </c:pt>
                <c:pt idx="4">
                  <c:v>-6.1899999999999997E-2</c:v>
                </c:pt>
                <c:pt idx="5">
                  <c:v>-6.54E-2</c:v>
                </c:pt>
                <c:pt idx="6">
                  <c:v>-4.9200000000000001E-2</c:v>
                </c:pt>
                <c:pt idx="7">
                  <c:v>-4.6199999999999998E-2</c:v>
                </c:pt>
                <c:pt idx="8">
                  <c:v>-4.4499999999999998E-2</c:v>
                </c:pt>
                <c:pt idx="9">
                  <c:v>-3.1600000000000003E-2</c:v>
                </c:pt>
                <c:pt idx="10">
                  <c:v>-2.93E-2</c:v>
                </c:pt>
              </c:numCache>
            </c:numRef>
          </c:val>
          <c:smooth val="1"/>
          <c:extLst>
            <c:ext xmlns:c16="http://schemas.microsoft.com/office/drawing/2014/chart" uri="{C3380CC4-5D6E-409C-BE32-E72D297353CC}">
              <c16:uniqueId val="{00000007-E9F9-4752-8679-53CDD4741E4A}"/>
            </c:ext>
          </c:extLst>
        </c:ser>
        <c:ser>
          <c:idx val="2"/>
          <c:order val="2"/>
          <c:tx>
            <c:strRef>
              <c:f>Est_ui!$H$25</c:f>
              <c:strCache>
                <c:ptCount val="1"/>
                <c:pt idx="0">
                  <c:v>95% Upper Confidence</c:v>
                </c:pt>
              </c:strCache>
            </c:strRef>
          </c:tx>
          <c:spPr>
            <a:ln w="25400" cap="rnd">
              <a:noFill/>
              <a:round/>
            </a:ln>
            <a:effectLst/>
          </c:spPr>
          <c:marker>
            <c:symbol val="dot"/>
            <c:size val="3"/>
            <c:spPr>
              <a:solidFill>
                <a:schemeClr val="accent3"/>
              </a:solidFill>
              <a:ln w="9525">
                <a:solidFill>
                  <a:schemeClr val="accent3"/>
                </a:solidFill>
              </a:ln>
              <a:effectLst/>
            </c:spPr>
          </c:marker>
          <c:cat>
            <c:numRef>
              <c:f>Est_ui!$E$26:$E$36</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Est_ui!$H$26:$H$36</c:f>
              <c:numCache>
                <c:formatCode>General</c:formatCode>
                <c:ptCount val="11"/>
                <c:pt idx="0">
                  <c:v>3.8699999999999998E-2</c:v>
                </c:pt>
                <c:pt idx="1">
                  <c:v>1.9099999999999999E-2</c:v>
                </c:pt>
                <c:pt idx="2">
                  <c:v>2.3E-3</c:v>
                </c:pt>
                <c:pt idx="3">
                  <c:v>-1.32E-2</c:v>
                </c:pt>
                <c:pt idx="4">
                  <c:v>-1.37E-2</c:v>
                </c:pt>
                <c:pt idx="5">
                  <c:v>-1.8200000000000001E-2</c:v>
                </c:pt>
                <c:pt idx="6">
                  <c:v>-1.41E-2</c:v>
                </c:pt>
                <c:pt idx="7">
                  <c:v>-9.5999999999999992E-3</c:v>
                </c:pt>
                <c:pt idx="8">
                  <c:v>-7.4999999999999997E-3</c:v>
                </c:pt>
                <c:pt idx="9">
                  <c:v>1.04E-2</c:v>
                </c:pt>
                <c:pt idx="10">
                  <c:v>9.5999999999999992E-3</c:v>
                </c:pt>
              </c:numCache>
            </c:numRef>
          </c:val>
          <c:smooth val="1"/>
          <c:extLst>
            <c:ext xmlns:c16="http://schemas.microsoft.com/office/drawing/2014/chart" uri="{C3380CC4-5D6E-409C-BE32-E72D297353CC}">
              <c16:uniqueId val="{00000008-E9F9-4752-8679-53CDD4741E4A}"/>
            </c:ext>
          </c:extLst>
        </c:ser>
        <c:dLbls>
          <c:showLegendKey val="0"/>
          <c:showVal val="0"/>
          <c:showCatName val="0"/>
          <c:showSerName val="0"/>
          <c:showPercent val="0"/>
          <c:showBubbleSize val="0"/>
        </c:dLbls>
        <c:hiLowLines>
          <c:spPr>
            <a:ln w="9525" cap="flat" cmpd="sng" algn="ctr">
              <a:solidFill>
                <a:schemeClr val="tx1">
                  <a:lumMod val="50000"/>
                  <a:lumOff val="50000"/>
                </a:schemeClr>
              </a:solidFill>
              <a:prstDash val="dash"/>
              <a:round/>
            </a:ln>
            <a:effectLst/>
          </c:spPr>
        </c:hiLowLines>
        <c:axId val="960036240"/>
        <c:axId val="921011296"/>
      </c:stockChart>
      <c:catAx>
        <c:axId val="960036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1011296"/>
        <c:crosses val="autoZero"/>
        <c:auto val="1"/>
        <c:lblAlgn val="ctr"/>
        <c:lblOffset val="100"/>
        <c:noMultiLvlLbl val="0"/>
      </c:catAx>
      <c:valAx>
        <c:axId val="921011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0036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u="none" strike="noStrike" kern="1200" spc="0" baseline="0">
                <a:solidFill>
                  <a:sysClr val="windowText" lastClr="000000">
                    <a:lumMod val="65000"/>
                    <a:lumOff val="35000"/>
                  </a:sysClr>
                </a:solidFill>
              </a:rPr>
              <a:t>F. post1990% ==&gt; YPLL65</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Est_post1990!$F$25</c:f>
              <c:strCache>
                <c:ptCount val="1"/>
                <c:pt idx="0">
                  <c:v>95% Lower Confidence</c:v>
                </c:pt>
              </c:strCache>
            </c:strRef>
          </c:tx>
          <c:spPr>
            <a:ln w="25400" cap="rnd">
              <a:noFill/>
              <a:round/>
            </a:ln>
            <a:effectLst/>
          </c:spPr>
          <c:marker>
            <c:symbol val="none"/>
          </c:marker>
          <c:cat>
            <c:numRef>
              <c:f>Est_post1990!$E$26:$E$36</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Est_post1990!$F$26:$F$36</c:f>
              <c:numCache>
                <c:formatCode>General</c:formatCode>
                <c:ptCount val="11"/>
                <c:pt idx="0">
                  <c:v>-13.422599999999999</c:v>
                </c:pt>
                <c:pt idx="1">
                  <c:v>-13.4093</c:v>
                </c:pt>
                <c:pt idx="2">
                  <c:v>-12.892799999999999</c:v>
                </c:pt>
                <c:pt idx="3">
                  <c:v>-12.5023</c:v>
                </c:pt>
                <c:pt idx="4">
                  <c:v>-11.379899999999999</c:v>
                </c:pt>
                <c:pt idx="5">
                  <c:v>-12.161199999999999</c:v>
                </c:pt>
                <c:pt idx="6">
                  <c:v>-13.7272</c:v>
                </c:pt>
                <c:pt idx="7">
                  <c:v>-15.688599999999999</c:v>
                </c:pt>
                <c:pt idx="8">
                  <c:v>-17.547499999999999</c:v>
                </c:pt>
                <c:pt idx="9">
                  <c:v>-20.5534</c:v>
                </c:pt>
                <c:pt idx="10">
                  <c:v>-26.664300000000001</c:v>
                </c:pt>
              </c:numCache>
            </c:numRef>
          </c:val>
          <c:smooth val="1"/>
          <c:extLst>
            <c:ext xmlns:c16="http://schemas.microsoft.com/office/drawing/2014/chart" uri="{C3380CC4-5D6E-409C-BE32-E72D297353CC}">
              <c16:uniqueId val="{00000000-8A35-42F1-AB55-2AFDC75CCC51}"/>
            </c:ext>
          </c:extLst>
        </c:ser>
        <c:ser>
          <c:idx val="1"/>
          <c:order val="1"/>
          <c:tx>
            <c:strRef>
              <c:f>Est_post1990!$G$25</c:f>
              <c:strCache>
                <c:ptCount val="1"/>
                <c:pt idx="0">
                  <c:v>Estimate</c:v>
                </c:pt>
              </c:strCache>
            </c:strRef>
          </c:tx>
          <c:spPr>
            <a:ln w="25400" cap="rnd">
              <a:noFill/>
              <a:round/>
            </a:ln>
            <a:effectLst/>
          </c:spPr>
          <c:marker>
            <c:symbol val="square"/>
            <c:size val="5"/>
            <c:spPr>
              <a:solidFill>
                <a:schemeClr val="tx1"/>
              </a:solidFill>
              <a:ln w="9525">
                <a:solidFill>
                  <a:schemeClr val="tx1"/>
                </a:solidFill>
              </a:ln>
              <a:effectLst/>
            </c:spPr>
          </c:marker>
          <c:dPt>
            <c:idx val="7"/>
            <c:marker>
              <c:symbol val="square"/>
              <c:size val="9"/>
              <c:spPr>
                <a:solidFill>
                  <a:schemeClr val="tx1"/>
                </a:solidFill>
                <a:ln w="9525">
                  <a:solidFill>
                    <a:schemeClr val="tx1"/>
                  </a:solidFill>
                </a:ln>
                <a:effectLst/>
              </c:spPr>
            </c:marker>
            <c:bubble3D val="0"/>
            <c:extLst>
              <c:ext xmlns:c16="http://schemas.microsoft.com/office/drawing/2014/chart" uri="{C3380CC4-5D6E-409C-BE32-E72D297353CC}">
                <c16:uniqueId val="{00000001-8A35-42F1-AB55-2AFDC75CCC51}"/>
              </c:ext>
            </c:extLst>
          </c:dPt>
          <c:cat>
            <c:numRef>
              <c:f>Est_post1990!$E$26:$E$36</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Est_post1990!$G$26:$G$36</c:f>
              <c:numCache>
                <c:formatCode>General</c:formatCode>
                <c:ptCount val="11"/>
                <c:pt idx="0">
                  <c:v>-7.3574999999999999</c:v>
                </c:pt>
                <c:pt idx="1">
                  <c:v>-7.4650999999999996</c:v>
                </c:pt>
                <c:pt idx="2">
                  <c:v>-7.2469999999999999</c:v>
                </c:pt>
                <c:pt idx="3">
                  <c:v>-7.1173000000000002</c:v>
                </c:pt>
                <c:pt idx="4">
                  <c:v>-6.1475</c:v>
                </c:pt>
                <c:pt idx="5">
                  <c:v>-6.6067</c:v>
                </c:pt>
                <c:pt idx="6">
                  <c:v>-7.9013</c:v>
                </c:pt>
                <c:pt idx="7">
                  <c:v>-9.2905999999999995</c:v>
                </c:pt>
                <c:pt idx="8">
                  <c:v>-10.382899999999999</c:v>
                </c:pt>
                <c:pt idx="9">
                  <c:v>-12.1188</c:v>
                </c:pt>
                <c:pt idx="10">
                  <c:v>-15.284800000000001</c:v>
                </c:pt>
              </c:numCache>
            </c:numRef>
          </c:val>
          <c:smooth val="1"/>
          <c:extLst>
            <c:ext xmlns:c16="http://schemas.microsoft.com/office/drawing/2014/chart" uri="{C3380CC4-5D6E-409C-BE32-E72D297353CC}">
              <c16:uniqueId val="{00000002-8A35-42F1-AB55-2AFDC75CCC51}"/>
            </c:ext>
          </c:extLst>
        </c:ser>
        <c:ser>
          <c:idx val="2"/>
          <c:order val="2"/>
          <c:tx>
            <c:strRef>
              <c:f>Est_post1990!$H$25</c:f>
              <c:strCache>
                <c:ptCount val="1"/>
                <c:pt idx="0">
                  <c:v>95% Upper Confidence</c:v>
                </c:pt>
              </c:strCache>
            </c:strRef>
          </c:tx>
          <c:spPr>
            <a:ln w="25400" cap="rnd">
              <a:noFill/>
              <a:round/>
            </a:ln>
            <a:effectLst/>
          </c:spPr>
          <c:marker>
            <c:symbol val="dot"/>
            <c:size val="3"/>
            <c:spPr>
              <a:solidFill>
                <a:schemeClr val="accent3"/>
              </a:solidFill>
              <a:ln w="9525">
                <a:solidFill>
                  <a:schemeClr val="accent3"/>
                </a:solidFill>
              </a:ln>
              <a:effectLst/>
            </c:spPr>
          </c:marker>
          <c:cat>
            <c:numRef>
              <c:f>Est_post1990!$E$26:$E$36</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cat>
          <c:val>
            <c:numRef>
              <c:f>Est_post1990!$H$26:$H$36</c:f>
              <c:numCache>
                <c:formatCode>General</c:formatCode>
                <c:ptCount val="11"/>
                <c:pt idx="0">
                  <c:v>-1.2923</c:v>
                </c:pt>
                <c:pt idx="1">
                  <c:v>-1.5207999999999999</c:v>
                </c:pt>
                <c:pt idx="2">
                  <c:v>-1.6011</c:v>
                </c:pt>
                <c:pt idx="3">
                  <c:v>-1.7323</c:v>
                </c:pt>
                <c:pt idx="4">
                  <c:v>-0.91510000000000002</c:v>
                </c:pt>
                <c:pt idx="5">
                  <c:v>-1.0521</c:v>
                </c:pt>
                <c:pt idx="6">
                  <c:v>-2.0754000000000001</c:v>
                </c:pt>
                <c:pt idx="7">
                  <c:v>-2.8925999999999998</c:v>
                </c:pt>
                <c:pt idx="8">
                  <c:v>-3.2181999999999999</c:v>
                </c:pt>
                <c:pt idx="9">
                  <c:v>-3.6842999999999999</c:v>
                </c:pt>
                <c:pt idx="10">
                  <c:v>-3.9053</c:v>
                </c:pt>
              </c:numCache>
            </c:numRef>
          </c:val>
          <c:smooth val="1"/>
          <c:extLst>
            <c:ext xmlns:c16="http://schemas.microsoft.com/office/drawing/2014/chart" uri="{C3380CC4-5D6E-409C-BE32-E72D297353CC}">
              <c16:uniqueId val="{00000003-8A35-42F1-AB55-2AFDC75CCC51}"/>
            </c:ext>
          </c:extLst>
        </c:ser>
        <c:dLbls>
          <c:showLegendKey val="0"/>
          <c:showVal val="0"/>
          <c:showCatName val="0"/>
          <c:showSerName val="0"/>
          <c:showPercent val="0"/>
          <c:showBubbleSize val="0"/>
        </c:dLbls>
        <c:hiLowLines>
          <c:spPr>
            <a:ln w="9525" cap="flat" cmpd="sng" algn="ctr">
              <a:solidFill>
                <a:schemeClr val="tx1">
                  <a:lumMod val="50000"/>
                  <a:lumOff val="50000"/>
                </a:schemeClr>
              </a:solidFill>
              <a:prstDash val="dash"/>
              <a:round/>
            </a:ln>
            <a:effectLst/>
          </c:spPr>
        </c:hiLowLines>
        <c:axId val="970101072"/>
        <c:axId val="499890400"/>
      </c:stockChart>
      <c:catAx>
        <c:axId val="970101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890400"/>
        <c:crosses val="autoZero"/>
        <c:auto val="1"/>
        <c:lblAlgn val="ctr"/>
        <c:lblOffset val="100"/>
        <c:noMultiLvlLbl val="0"/>
      </c:catAx>
      <c:valAx>
        <c:axId val="49989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10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0.27392</cdr:x>
      <cdr:y>0.02913</cdr:y>
    </cdr:from>
    <cdr:to>
      <cdr:x>0.74622</cdr:x>
      <cdr:y>0.14424</cdr:y>
    </cdr:to>
    <cdr:sp macro="" textlink="">
      <cdr:nvSpPr>
        <cdr:cNvPr id="4" name="TextBox 3">
          <a:extLst xmlns:a="http://schemas.openxmlformats.org/drawingml/2006/main">
            <a:ext uri="{FF2B5EF4-FFF2-40B4-BE49-F238E27FC236}">
              <a16:creationId xmlns:a16="http://schemas.microsoft.com/office/drawing/2014/main" id="{DB263F22-7F19-68A4-1155-2E63402E94C0}"/>
            </a:ext>
          </a:extLst>
        </cdr:cNvPr>
        <cdr:cNvSpPr txBox="1"/>
      </cdr:nvSpPr>
      <cdr:spPr>
        <a:xfrm xmlns:a="http://schemas.openxmlformats.org/drawingml/2006/main">
          <a:off x="2376880" y="183509"/>
          <a:ext cx="4098371" cy="7252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en-US" sz="1200" b="0" i="0" baseline="0">
              <a:effectLst/>
              <a:latin typeface="+mn-lt"/>
              <a:ea typeface="+mn-ea"/>
              <a:cs typeface="Times New Roman" panose="02020603050405020304" pitchFamily="18" charset="0"/>
            </a:rPr>
            <a:t>Figure 2</a:t>
          </a:r>
          <a:endParaRPr lang="en-US" sz="1200">
            <a:effectLst/>
            <a:latin typeface="+mn-lt"/>
            <a:cs typeface="Times New Roman" panose="02020603050405020304" pitchFamily="18" charset="0"/>
          </a:endParaRPr>
        </a:p>
        <a:p xmlns:a="http://schemas.openxmlformats.org/drawingml/2006/main">
          <a:pPr algn="ctr" rtl="0"/>
          <a:r>
            <a:rPr lang="en-US" sz="1200" b="0" i="0" baseline="0">
              <a:effectLst/>
              <a:latin typeface="+mn-lt"/>
              <a:ea typeface="+mn-ea"/>
              <a:cs typeface="Times New Roman" panose="02020603050405020304" pitchFamily="18" charset="0"/>
            </a:rPr>
            <a:t>Estimates of </a:t>
          </a:r>
          <a:r>
            <a:rPr lang="en-US" sz="1200" b="0" i="0" baseline="0">
              <a:effectLst/>
              <a:latin typeface="Symbol" panose="05050102010706020507" pitchFamily="18" charset="2"/>
              <a:ea typeface="+mn-ea"/>
              <a:cs typeface="Times New Roman" panose="02020603050405020304" pitchFamily="18" charset="0"/>
            </a:rPr>
            <a:t>r</a:t>
          </a:r>
          <a:r>
            <a:rPr lang="en-US" sz="1200" b="0" i="0" baseline="-25000">
              <a:effectLst/>
              <a:latin typeface="+mn-lt"/>
              <a:ea typeface="+mn-ea"/>
              <a:cs typeface="Times New Roman" panose="02020603050405020304" pitchFamily="18" charset="0"/>
            </a:rPr>
            <a:t>k</a:t>
          </a:r>
          <a:r>
            <a:rPr lang="en-US" sz="1200" b="0" i="0" baseline="0">
              <a:effectLst/>
              <a:latin typeface="+mn-lt"/>
              <a:ea typeface="+mn-ea"/>
              <a:cs typeface="Times New Roman" panose="02020603050405020304" pitchFamily="18" charset="0"/>
            </a:rPr>
            <a:t> from eq. (2), based on data on about 600 drugs:</a:t>
          </a:r>
          <a:endParaRPr lang="en-US" sz="1200">
            <a:effectLst/>
            <a:latin typeface="+mn-lt"/>
            <a:cs typeface="Times New Roman" panose="02020603050405020304" pitchFamily="18" charset="0"/>
          </a:endParaRPr>
        </a:p>
        <a:p xmlns:a="http://schemas.openxmlformats.org/drawingml/2006/main">
          <a:pPr algn="ctr" rtl="0"/>
          <a:r>
            <a:rPr lang="en-US" sz="1100">
              <a:effectLst/>
              <a:latin typeface="+mn-lt"/>
              <a:ea typeface="+mn-ea"/>
              <a:cs typeface="+mn-cs"/>
            </a:rPr>
            <a:t>n_rx</a:t>
          </a:r>
          <a:r>
            <a:rPr lang="en-US" sz="1100" baseline="-25000">
              <a:effectLst/>
              <a:latin typeface="+mn-lt"/>
              <a:ea typeface="+mn-ea"/>
              <a:cs typeface="+mn-cs"/>
            </a:rPr>
            <a:t>st</a:t>
          </a:r>
          <a:r>
            <a:rPr lang="en-US" sz="1100">
              <a:effectLst/>
              <a:latin typeface="+mn-lt"/>
              <a:ea typeface="+mn-ea"/>
              <a:cs typeface="+mn-cs"/>
            </a:rPr>
            <a:t> = </a:t>
          </a:r>
          <a:r>
            <a:rPr lang="en-US" sz="1100">
              <a:effectLst/>
              <a:latin typeface="Symbol" panose="05050102010706020507" pitchFamily="18" charset="2"/>
              <a:ea typeface="+mn-ea"/>
              <a:cs typeface="+mn-cs"/>
            </a:rPr>
            <a:t>r</a:t>
          </a:r>
          <a:r>
            <a:rPr lang="en-US" sz="1100" baseline="-25000">
              <a:effectLst/>
              <a:latin typeface="+mn-lt"/>
              <a:ea typeface="+mn-ea"/>
              <a:cs typeface="+mn-cs"/>
            </a:rPr>
            <a:t>k</a:t>
          </a:r>
          <a:r>
            <a:rPr lang="en-US" sz="1100">
              <a:effectLst/>
              <a:latin typeface="+mn-lt"/>
              <a:ea typeface="+mn-ea"/>
              <a:cs typeface="+mn-cs"/>
            </a:rPr>
            <a:t> n_descriptors</a:t>
          </a:r>
          <a:r>
            <a:rPr lang="en-US" sz="1100" baseline="-25000">
              <a:effectLst/>
              <a:latin typeface="+mn-lt"/>
              <a:ea typeface="+mn-ea"/>
              <a:cs typeface="+mn-cs"/>
            </a:rPr>
            <a:t>s,t-k</a:t>
          </a:r>
          <a:r>
            <a:rPr lang="en-US" sz="1100">
              <a:effectLst/>
              <a:latin typeface="+mn-lt"/>
              <a:ea typeface="+mn-ea"/>
              <a:cs typeface="+mn-cs"/>
            </a:rPr>
            <a:t> + </a:t>
          </a:r>
          <a:r>
            <a:rPr lang="en-US" sz="1100">
              <a:effectLst/>
              <a:latin typeface="Symbol" panose="05050102010706020507" pitchFamily="18" charset="2"/>
              <a:ea typeface="+mn-ea"/>
              <a:cs typeface="+mn-cs"/>
            </a:rPr>
            <a:t>a</a:t>
          </a:r>
          <a:r>
            <a:rPr lang="en-US" sz="1100" baseline="-25000">
              <a:effectLst/>
              <a:latin typeface="+mn-lt"/>
              <a:ea typeface="+mn-ea"/>
              <a:cs typeface="+mn-cs"/>
            </a:rPr>
            <a:t>s</a:t>
          </a:r>
          <a:r>
            <a:rPr lang="en-US" sz="1100">
              <a:effectLst/>
              <a:latin typeface="+mn-lt"/>
              <a:ea typeface="+mn-ea"/>
              <a:cs typeface="+mn-cs"/>
            </a:rPr>
            <a:t> + </a:t>
          </a:r>
          <a:r>
            <a:rPr lang="en-US" sz="1100">
              <a:effectLst/>
              <a:latin typeface="Symbol" panose="05050102010706020507" pitchFamily="18" charset="2"/>
              <a:ea typeface="+mn-ea"/>
              <a:cs typeface="+mn-cs"/>
            </a:rPr>
            <a:t>d</a:t>
          </a:r>
          <a:r>
            <a:rPr lang="en-US" sz="1100" baseline="-25000">
              <a:effectLst/>
              <a:latin typeface="+mn-lt"/>
              <a:ea typeface="+mn-ea"/>
              <a:cs typeface="+mn-cs"/>
            </a:rPr>
            <a:t>t</a:t>
          </a:r>
          <a:r>
            <a:rPr lang="en-US" sz="1100">
              <a:effectLst/>
              <a:latin typeface="+mn-lt"/>
              <a:ea typeface="+mn-ea"/>
              <a:cs typeface="+mn-cs"/>
            </a:rPr>
            <a:t> + </a:t>
          </a:r>
          <a:r>
            <a:rPr lang="en-US" sz="1100">
              <a:effectLst/>
              <a:latin typeface="Symbol" panose="05050102010706020507" pitchFamily="18" charset="2"/>
              <a:ea typeface="+mn-ea"/>
              <a:cs typeface="+mn-cs"/>
            </a:rPr>
            <a:t>e</a:t>
          </a:r>
          <a:r>
            <a:rPr lang="en-US" sz="1100" baseline="-25000">
              <a:effectLst/>
              <a:latin typeface="+mn-lt"/>
              <a:ea typeface="+mn-ea"/>
              <a:cs typeface="+mn-cs"/>
            </a:rPr>
            <a:t>st</a:t>
          </a:r>
          <a:r>
            <a:rPr lang="en-US" sz="1100">
              <a:effectLst/>
              <a:latin typeface="+mn-lt"/>
              <a:ea typeface="+mn-ea"/>
              <a:cs typeface="+mn-cs"/>
            </a:rPr>
            <a:t> </a:t>
          </a:r>
          <a:endParaRPr lang="en-US" sz="1200">
            <a:effectLst/>
            <a:latin typeface="+mn-lt"/>
            <a:cs typeface="Times New Roman" panose="02020603050405020304" pitchFamily="18" charset="0"/>
          </a:endParaRPr>
        </a:p>
      </cdr:txBody>
    </cdr:sp>
  </cdr:relSizeAnchor>
  <cdr:relSizeAnchor xmlns:cdr="http://schemas.openxmlformats.org/drawingml/2006/chartDrawing">
    <cdr:from>
      <cdr:x>0.02902</cdr:x>
      <cdr:y>0.85298</cdr:y>
    </cdr:from>
    <cdr:to>
      <cdr:x>0.96878</cdr:x>
      <cdr:y>0.98336</cdr:y>
    </cdr:to>
    <cdr:sp macro="" textlink="">
      <cdr:nvSpPr>
        <cdr:cNvPr id="5" name="TextBox 1">
          <a:extLst xmlns:a="http://schemas.openxmlformats.org/drawingml/2006/main">
            <a:ext uri="{FF2B5EF4-FFF2-40B4-BE49-F238E27FC236}">
              <a16:creationId xmlns:a16="http://schemas.microsoft.com/office/drawing/2014/main" id="{B639DBC1-D637-BCB4-3E3E-DB0530A8FCA5}"/>
            </a:ext>
          </a:extLst>
        </cdr:cNvPr>
        <cdr:cNvSpPr txBox="1"/>
      </cdr:nvSpPr>
      <cdr:spPr>
        <a:xfrm xmlns:a="http://schemas.openxmlformats.org/drawingml/2006/main">
          <a:off x="251786" y="5374197"/>
          <a:ext cx="8154682" cy="8214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Each estimate is from a separate regression.</a:t>
          </a:r>
        </a:p>
        <a:p xmlns:a="http://schemas.openxmlformats.org/drawingml/2006/main">
          <a:r>
            <a:rPr lang="en-US" sz="1100"/>
            <a:t>Disturbances were clustered within drugs.</a:t>
          </a:r>
        </a:p>
        <a:p xmlns:a="http://schemas.openxmlformats.org/drawingml/2006/main">
          <a:r>
            <a:rPr lang="en-US" sz="1100"/>
            <a:t>n_rx</a:t>
          </a:r>
          <a:r>
            <a:rPr lang="en-US" sz="1100" baseline="-25000"/>
            <a:t>st</a:t>
          </a:r>
          <a:r>
            <a:rPr lang="en-US" sz="1100"/>
            <a:t> = the estimated number (in millions) of U.S. outpatient prescriptions for drug (chemical substance) s in year t (t = 1996, 1997, …, 2021)</a:t>
          </a:r>
        </a:p>
        <a:p xmlns:a="http://schemas.openxmlformats.org/drawingml/2006/main">
          <a:r>
            <a:rPr lang="en-US" sz="1100"/>
            <a:t>n_descriptors</a:t>
          </a:r>
          <a:r>
            <a:rPr lang="en-US" sz="1100" baseline="-25000"/>
            <a:t>s,t-k</a:t>
          </a:r>
          <a:r>
            <a:rPr lang="en-US" sz="1100"/>
            <a:t> = the number of times the descriptor of drug s occurred in PubMed in year t-k (k = 0, 1, 2, …, 20)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F69F5-F766-4039-B3E8-A690BA2F123B}" type="datetimeFigureOut">
              <a:rPr lang="en-US" smtClean="0"/>
              <a:t>7/14/2024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D7928-D30B-4297-9E23-CE06C59FC1A9}" type="slidenum">
              <a:rPr lang="en-US" smtClean="0"/>
              <a:t>‹#›</a:t>
            </a:fld>
            <a:endParaRPr lang="en-US"/>
          </a:p>
        </p:txBody>
      </p:sp>
    </p:spTree>
    <p:extLst>
      <p:ext uri="{BB962C8B-B14F-4D97-AF65-F5344CB8AC3E}">
        <p14:creationId xmlns:p14="http://schemas.microsoft.com/office/powerpoint/2010/main" val="17783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5D7928-D30B-4297-9E23-CE06C59FC1A9}" type="slidenum">
              <a:rPr lang="en-US" smtClean="0"/>
              <a:t>22</a:t>
            </a:fld>
            <a:endParaRPr lang="en-US"/>
          </a:p>
        </p:txBody>
      </p:sp>
    </p:spTree>
    <p:extLst>
      <p:ext uri="{BB962C8B-B14F-4D97-AF65-F5344CB8AC3E}">
        <p14:creationId xmlns:p14="http://schemas.microsoft.com/office/powerpoint/2010/main" val="23102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DFFA-957B-EF02-5472-39A2E4A80C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F0E1B-17A7-B71E-0F7D-B6835D0925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92DB6E-2FB4-9743-728E-1B6CC063F973}"/>
              </a:ext>
            </a:extLst>
          </p:cNvPr>
          <p:cNvSpPr>
            <a:spLocks noGrp="1"/>
          </p:cNvSpPr>
          <p:nvPr>
            <p:ph type="dt" sz="half" idx="10"/>
          </p:nvPr>
        </p:nvSpPr>
        <p:spPr/>
        <p:txBody>
          <a:bodyPr/>
          <a:lstStyle/>
          <a:p>
            <a:fld id="{7B87D6FD-9B68-4422-8B10-F4BC92DBCE65}" type="datetime1">
              <a:rPr lang="en-US" smtClean="0"/>
              <a:t>7/15/2024</a:t>
            </a:fld>
            <a:endParaRPr lang="en-US"/>
          </a:p>
        </p:txBody>
      </p:sp>
      <p:sp>
        <p:nvSpPr>
          <p:cNvPr id="5" name="Footer Placeholder 4">
            <a:extLst>
              <a:ext uri="{FF2B5EF4-FFF2-40B4-BE49-F238E27FC236}">
                <a16:creationId xmlns:a16="http://schemas.microsoft.com/office/drawing/2014/main" id="{C86ABD45-05BC-FFF8-38BF-5E916ED5E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66B3B-DEE5-B573-2D56-A28CEA14F6FD}"/>
              </a:ext>
            </a:extLst>
          </p:cNvPr>
          <p:cNvSpPr>
            <a:spLocks noGrp="1"/>
          </p:cNvSpPr>
          <p:nvPr>
            <p:ph type="sldNum" sz="quarter" idx="12"/>
          </p:nvPr>
        </p:nvSpPr>
        <p:spPr/>
        <p:txBody>
          <a:bodyPr/>
          <a:lstStyle/>
          <a:p>
            <a:fld id="{391FDF82-3C99-4432-9093-515A2615647A}" type="slidenum">
              <a:rPr lang="en-US" smtClean="0"/>
              <a:t>‹#›</a:t>
            </a:fld>
            <a:endParaRPr lang="en-US"/>
          </a:p>
        </p:txBody>
      </p:sp>
    </p:spTree>
    <p:extLst>
      <p:ext uri="{BB962C8B-B14F-4D97-AF65-F5344CB8AC3E}">
        <p14:creationId xmlns:p14="http://schemas.microsoft.com/office/powerpoint/2010/main" val="80677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FF17-0F33-21E0-58DC-219D99D53A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DED3C7-BF31-4FD5-C0EE-EB5B040601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3BC27-408C-AC61-EA4D-E5E263B8A7CF}"/>
              </a:ext>
            </a:extLst>
          </p:cNvPr>
          <p:cNvSpPr>
            <a:spLocks noGrp="1"/>
          </p:cNvSpPr>
          <p:nvPr>
            <p:ph type="dt" sz="half" idx="10"/>
          </p:nvPr>
        </p:nvSpPr>
        <p:spPr/>
        <p:txBody>
          <a:bodyPr/>
          <a:lstStyle/>
          <a:p>
            <a:fld id="{13EA6262-850F-4CF1-8EB0-DA8A4B25300E}" type="datetime1">
              <a:rPr lang="en-US" smtClean="0"/>
              <a:t>7/15/2024</a:t>
            </a:fld>
            <a:endParaRPr lang="en-US"/>
          </a:p>
        </p:txBody>
      </p:sp>
      <p:sp>
        <p:nvSpPr>
          <p:cNvPr id="5" name="Footer Placeholder 4">
            <a:extLst>
              <a:ext uri="{FF2B5EF4-FFF2-40B4-BE49-F238E27FC236}">
                <a16:creationId xmlns:a16="http://schemas.microsoft.com/office/drawing/2014/main" id="{FFE72285-CF76-44F9-6FDE-2A33A5570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0A978-5A25-A2B0-9E5C-A86FCA561CD5}"/>
              </a:ext>
            </a:extLst>
          </p:cNvPr>
          <p:cNvSpPr>
            <a:spLocks noGrp="1"/>
          </p:cNvSpPr>
          <p:nvPr>
            <p:ph type="sldNum" sz="quarter" idx="12"/>
          </p:nvPr>
        </p:nvSpPr>
        <p:spPr/>
        <p:txBody>
          <a:bodyPr/>
          <a:lstStyle/>
          <a:p>
            <a:fld id="{391FDF82-3C99-4432-9093-515A2615647A}" type="slidenum">
              <a:rPr lang="en-US" smtClean="0"/>
              <a:t>‹#›</a:t>
            </a:fld>
            <a:endParaRPr lang="en-US"/>
          </a:p>
        </p:txBody>
      </p:sp>
    </p:spTree>
    <p:extLst>
      <p:ext uri="{BB962C8B-B14F-4D97-AF65-F5344CB8AC3E}">
        <p14:creationId xmlns:p14="http://schemas.microsoft.com/office/powerpoint/2010/main" val="292988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1D4FE0-B5AD-4E2D-679E-AFE0F223B1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76379-85FB-9BA8-77F4-DEC45F4EA9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26123-CC53-14B0-10B4-4BD31C4F1DCF}"/>
              </a:ext>
            </a:extLst>
          </p:cNvPr>
          <p:cNvSpPr>
            <a:spLocks noGrp="1"/>
          </p:cNvSpPr>
          <p:nvPr>
            <p:ph type="dt" sz="half" idx="10"/>
          </p:nvPr>
        </p:nvSpPr>
        <p:spPr/>
        <p:txBody>
          <a:bodyPr/>
          <a:lstStyle/>
          <a:p>
            <a:fld id="{E2F3F7CE-7217-4838-94DF-B82899033E8F}" type="datetime1">
              <a:rPr lang="en-US" smtClean="0"/>
              <a:t>7/15/2024</a:t>
            </a:fld>
            <a:endParaRPr lang="en-US"/>
          </a:p>
        </p:txBody>
      </p:sp>
      <p:sp>
        <p:nvSpPr>
          <p:cNvPr id="5" name="Footer Placeholder 4">
            <a:extLst>
              <a:ext uri="{FF2B5EF4-FFF2-40B4-BE49-F238E27FC236}">
                <a16:creationId xmlns:a16="http://schemas.microsoft.com/office/drawing/2014/main" id="{AED455B5-6279-C258-E8D4-C8ED57F65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B6911-431A-5C24-6D22-FDBF368FB017}"/>
              </a:ext>
            </a:extLst>
          </p:cNvPr>
          <p:cNvSpPr>
            <a:spLocks noGrp="1"/>
          </p:cNvSpPr>
          <p:nvPr>
            <p:ph type="sldNum" sz="quarter" idx="12"/>
          </p:nvPr>
        </p:nvSpPr>
        <p:spPr/>
        <p:txBody>
          <a:bodyPr/>
          <a:lstStyle/>
          <a:p>
            <a:fld id="{391FDF82-3C99-4432-9093-515A2615647A}" type="slidenum">
              <a:rPr lang="en-US" smtClean="0"/>
              <a:t>‹#›</a:t>
            </a:fld>
            <a:endParaRPr lang="en-US"/>
          </a:p>
        </p:txBody>
      </p:sp>
    </p:spTree>
    <p:extLst>
      <p:ext uri="{BB962C8B-B14F-4D97-AF65-F5344CB8AC3E}">
        <p14:creationId xmlns:p14="http://schemas.microsoft.com/office/powerpoint/2010/main" val="14263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A6D1-920A-7E11-287C-AB6EB0072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AB1E6-D6EE-A097-75CD-470F04B95B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80E4C-F9CF-87F5-6FC0-261B35A4D648}"/>
              </a:ext>
            </a:extLst>
          </p:cNvPr>
          <p:cNvSpPr>
            <a:spLocks noGrp="1"/>
          </p:cNvSpPr>
          <p:nvPr>
            <p:ph type="dt" sz="half" idx="10"/>
          </p:nvPr>
        </p:nvSpPr>
        <p:spPr/>
        <p:txBody>
          <a:bodyPr/>
          <a:lstStyle/>
          <a:p>
            <a:fld id="{C1261C82-EFED-494E-AE56-A4B780024FD3}" type="datetime1">
              <a:rPr lang="en-US" smtClean="0"/>
              <a:t>7/15/2024</a:t>
            </a:fld>
            <a:endParaRPr lang="en-US"/>
          </a:p>
        </p:txBody>
      </p:sp>
      <p:sp>
        <p:nvSpPr>
          <p:cNvPr id="5" name="Footer Placeholder 4">
            <a:extLst>
              <a:ext uri="{FF2B5EF4-FFF2-40B4-BE49-F238E27FC236}">
                <a16:creationId xmlns:a16="http://schemas.microsoft.com/office/drawing/2014/main" id="{5D2F6AB8-B1B9-AF4B-3FB0-9D09A313E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21AD8-7009-D38A-A8A3-1F64B52DBD08}"/>
              </a:ext>
            </a:extLst>
          </p:cNvPr>
          <p:cNvSpPr>
            <a:spLocks noGrp="1"/>
          </p:cNvSpPr>
          <p:nvPr>
            <p:ph type="sldNum" sz="quarter" idx="12"/>
          </p:nvPr>
        </p:nvSpPr>
        <p:spPr/>
        <p:txBody>
          <a:bodyPr/>
          <a:lstStyle/>
          <a:p>
            <a:fld id="{391FDF82-3C99-4432-9093-515A2615647A}" type="slidenum">
              <a:rPr lang="en-US" smtClean="0"/>
              <a:t>‹#›</a:t>
            </a:fld>
            <a:endParaRPr lang="en-US"/>
          </a:p>
        </p:txBody>
      </p:sp>
    </p:spTree>
    <p:extLst>
      <p:ext uri="{BB962C8B-B14F-4D97-AF65-F5344CB8AC3E}">
        <p14:creationId xmlns:p14="http://schemas.microsoft.com/office/powerpoint/2010/main" val="1815083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2217-B95B-40A4-CCBC-735BF4A885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2CCCD0-08D4-C107-B9CF-CDC54ACD14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90B9C2-3D48-161B-2B88-DA4CCE676D4F}"/>
              </a:ext>
            </a:extLst>
          </p:cNvPr>
          <p:cNvSpPr>
            <a:spLocks noGrp="1"/>
          </p:cNvSpPr>
          <p:nvPr>
            <p:ph type="dt" sz="half" idx="10"/>
          </p:nvPr>
        </p:nvSpPr>
        <p:spPr/>
        <p:txBody>
          <a:bodyPr/>
          <a:lstStyle/>
          <a:p>
            <a:fld id="{39A47135-35D9-4130-8430-D31830CFC013}" type="datetime1">
              <a:rPr lang="en-US" smtClean="0"/>
              <a:t>7/15/2024</a:t>
            </a:fld>
            <a:endParaRPr lang="en-US"/>
          </a:p>
        </p:txBody>
      </p:sp>
      <p:sp>
        <p:nvSpPr>
          <p:cNvPr id="5" name="Footer Placeholder 4">
            <a:extLst>
              <a:ext uri="{FF2B5EF4-FFF2-40B4-BE49-F238E27FC236}">
                <a16:creationId xmlns:a16="http://schemas.microsoft.com/office/drawing/2014/main" id="{6714F9E2-AD43-C310-53DB-BA36B0769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70ED3-7103-0A0A-7A81-B16178104E1F}"/>
              </a:ext>
            </a:extLst>
          </p:cNvPr>
          <p:cNvSpPr>
            <a:spLocks noGrp="1"/>
          </p:cNvSpPr>
          <p:nvPr>
            <p:ph type="sldNum" sz="quarter" idx="12"/>
          </p:nvPr>
        </p:nvSpPr>
        <p:spPr/>
        <p:txBody>
          <a:bodyPr/>
          <a:lstStyle/>
          <a:p>
            <a:fld id="{391FDF82-3C99-4432-9093-515A2615647A}" type="slidenum">
              <a:rPr lang="en-US" smtClean="0"/>
              <a:t>‹#›</a:t>
            </a:fld>
            <a:endParaRPr lang="en-US"/>
          </a:p>
        </p:txBody>
      </p:sp>
    </p:spTree>
    <p:extLst>
      <p:ext uri="{BB962C8B-B14F-4D97-AF65-F5344CB8AC3E}">
        <p14:creationId xmlns:p14="http://schemas.microsoft.com/office/powerpoint/2010/main" val="343573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063C-567E-0D1F-82ED-4542FB042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AE9FC4-EF38-9B27-1F48-A2505BCEE9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C66ADD-DCFC-8051-B2F1-24784BC8A3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915E94-74B9-AE09-97B0-D268FAA8662E}"/>
              </a:ext>
            </a:extLst>
          </p:cNvPr>
          <p:cNvSpPr>
            <a:spLocks noGrp="1"/>
          </p:cNvSpPr>
          <p:nvPr>
            <p:ph type="dt" sz="half" idx="10"/>
          </p:nvPr>
        </p:nvSpPr>
        <p:spPr/>
        <p:txBody>
          <a:bodyPr/>
          <a:lstStyle/>
          <a:p>
            <a:fld id="{200337A8-33E0-469B-918C-ECA0CBF96DEE}" type="datetime1">
              <a:rPr lang="en-US" smtClean="0"/>
              <a:t>7/15/2024</a:t>
            </a:fld>
            <a:endParaRPr lang="en-US"/>
          </a:p>
        </p:txBody>
      </p:sp>
      <p:sp>
        <p:nvSpPr>
          <p:cNvPr id="6" name="Footer Placeholder 5">
            <a:extLst>
              <a:ext uri="{FF2B5EF4-FFF2-40B4-BE49-F238E27FC236}">
                <a16:creationId xmlns:a16="http://schemas.microsoft.com/office/drawing/2014/main" id="{0A152526-7BEF-409F-FA4C-561BD84EB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27A15F-3097-F7A6-EE54-CAE47FFE5FBC}"/>
              </a:ext>
            </a:extLst>
          </p:cNvPr>
          <p:cNvSpPr>
            <a:spLocks noGrp="1"/>
          </p:cNvSpPr>
          <p:nvPr>
            <p:ph type="sldNum" sz="quarter" idx="12"/>
          </p:nvPr>
        </p:nvSpPr>
        <p:spPr/>
        <p:txBody>
          <a:bodyPr/>
          <a:lstStyle/>
          <a:p>
            <a:fld id="{391FDF82-3C99-4432-9093-515A2615647A}" type="slidenum">
              <a:rPr lang="en-US" smtClean="0"/>
              <a:t>‹#›</a:t>
            </a:fld>
            <a:endParaRPr lang="en-US"/>
          </a:p>
        </p:txBody>
      </p:sp>
    </p:spTree>
    <p:extLst>
      <p:ext uri="{BB962C8B-B14F-4D97-AF65-F5344CB8AC3E}">
        <p14:creationId xmlns:p14="http://schemas.microsoft.com/office/powerpoint/2010/main" val="327049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A4D7-EB95-213E-D6C4-1025107F28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3C330C-BFF8-01A2-ACD0-DE05A65FD4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1CBFC-9D02-5ED8-CB6C-F86CB40EC6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619B46-70B7-5042-1278-F7FC2C42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20FCA6-17EF-20D8-C380-1812209376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E70AB1-A0FC-ACBD-CACD-4137412F0872}"/>
              </a:ext>
            </a:extLst>
          </p:cNvPr>
          <p:cNvSpPr>
            <a:spLocks noGrp="1"/>
          </p:cNvSpPr>
          <p:nvPr>
            <p:ph type="dt" sz="half" idx="10"/>
          </p:nvPr>
        </p:nvSpPr>
        <p:spPr/>
        <p:txBody>
          <a:bodyPr/>
          <a:lstStyle/>
          <a:p>
            <a:fld id="{D486F7CC-E940-4CBC-8B87-512F6C005F1B}" type="datetime1">
              <a:rPr lang="en-US" smtClean="0"/>
              <a:t>7/15/2024</a:t>
            </a:fld>
            <a:endParaRPr lang="en-US"/>
          </a:p>
        </p:txBody>
      </p:sp>
      <p:sp>
        <p:nvSpPr>
          <p:cNvPr id="8" name="Footer Placeholder 7">
            <a:extLst>
              <a:ext uri="{FF2B5EF4-FFF2-40B4-BE49-F238E27FC236}">
                <a16:creationId xmlns:a16="http://schemas.microsoft.com/office/drawing/2014/main" id="{C4E1A647-8FFB-8E37-9EC3-DCEBFF65EA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2825D5-788E-EC74-488C-15EE20320740}"/>
              </a:ext>
            </a:extLst>
          </p:cNvPr>
          <p:cNvSpPr>
            <a:spLocks noGrp="1"/>
          </p:cNvSpPr>
          <p:nvPr>
            <p:ph type="sldNum" sz="quarter" idx="12"/>
          </p:nvPr>
        </p:nvSpPr>
        <p:spPr/>
        <p:txBody>
          <a:bodyPr/>
          <a:lstStyle/>
          <a:p>
            <a:fld id="{391FDF82-3C99-4432-9093-515A2615647A}" type="slidenum">
              <a:rPr lang="en-US" smtClean="0"/>
              <a:t>‹#›</a:t>
            </a:fld>
            <a:endParaRPr lang="en-US"/>
          </a:p>
        </p:txBody>
      </p:sp>
    </p:spTree>
    <p:extLst>
      <p:ext uri="{BB962C8B-B14F-4D97-AF65-F5344CB8AC3E}">
        <p14:creationId xmlns:p14="http://schemas.microsoft.com/office/powerpoint/2010/main" val="201591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2B19-3304-0BB9-0F16-9DC8DB6B0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E219F2-6080-D4A4-9030-9EBD63EBBE52}"/>
              </a:ext>
            </a:extLst>
          </p:cNvPr>
          <p:cNvSpPr>
            <a:spLocks noGrp="1"/>
          </p:cNvSpPr>
          <p:nvPr>
            <p:ph type="dt" sz="half" idx="10"/>
          </p:nvPr>
        </p:nvSpPr>
        <p:spPr/>
        <p:txBody>
          <a:bodyPr/>
          <a:lstStyle/>
          <a:p>
            <a:fld id="{695A0438-349B-4466-B792-03A048C8BD69}" type="datetime1">
              <a:rPr lang="en-US" smtClean="0"/>
              <a:t>7/15/2024</a:t>
            </a:fld>
            <a:endParaRPr lang="en-US"/>
          </a:p>
        </p:txBody>
      </p:sp>
      <p:sp>
        <p:nvSpPr>
          <p:cNvPr id="4" name="Footer Placeholder 3">
            <a:extLst>
              <a:ext uri="{FF2B5EF4-FFF2-40B4-BE49-F238E27FC236}">
                <a16:creationId xmlns:a16="http://schemas.microsoft.com/office/drawing/2014/main" id="{CDA16149-E832-D3C1-D863-B683F4A993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23E853-80F6-292D-99A7-2660EDEE6230}"/>
              </a:ext>
            </a:extLst>
          </p:cNvPr>
          <p:cNvSpPr>
            <a:spLocks noGrp="1"/>
          </p:cNvSpPr>
          <p:nvPr>
            <p:ph type="sldNum" sz="quarter" idx="12"/>
          </p:nvPr>
        </p:nvSpPr>
        <p:spPr/>
        <p:txBody>
          <a:bodyPr/>
          <a:lstStyle/>
          <a:p>
            <a:fld id="{391FDF82-3C99-4432-9093-515A2615647A}" type="slidenum">
              <a:rPr lang="en-US" smtClean="0"/>
              <a:t>‹#›</a:t>
            </a:fld>
            <a:endParaRPr lang="en-US"/>
          </a:p>
        </p:txBody>
      </p:sp>
    </p:spTree>
    <p:extLst>
      <p:ext uri="{BB962C8B-B14F-4D97-AF65-F5344CB8AC3E}">
        <p14:creationId xmlns:p14="http://schemas.microsoft.com/office/powerpoint/2010/main" val="236089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E0575-9060-CFB5-025B-FFB911AFE263}"/>
              </a:ext>
            </a:extLst>
          </p:cNvPr>
          <p:cNvSpPr>
            <a:spLocks noGrp="1"/>
          </p:cNvSpPr>
          <p:nvPr>
            <p:ph type="dt" sz="half" idx="10"/>
          </p:nvPr>
        </p:nvSpPr>
        <p:spPr/>
        <p:txBody>
          <a:bodyPr/>
          <a:lstStyle/>
          <a:p>
            <a:fld id="{FC1BFE9B-9935-4D8B-8F07-DCCC421327FD}" type="datetime1">
              <a:rPr lang="en-US" smtClean="0"/>
              <a:t>7/15/2024</a:t>
            </a:fld>
            <a:endParaRPr lang="en-US"/>
          </a:p>
        </p:txBody>
      </p:sp>
      <p:sp>
        <p:nvSpPr>
          <p:cNvPr id="3" name="Footer Placeholder 2">
            <a:extLst>
              <a:ext uri="{FF2B5EF4-FFF2-40B4-BE49-F238E27FC236}">
                <a16:creationId xmlns:a16="http://schemas.microsoft.com/office/drawing/2014/main" id="{49769515-FD9A-7116-68CD-3211A602E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0251CC-3754-4F24-99A0-1A8271794FAB}"/>
              </a:ext>
            </a:extLst>
          </p:cNvPr>
          <p:cNvSpPr>
            <a:spLocks noGrp="1"/>
          </p:cNvSpPr>
          <p:nvPr>
            <p:ph type="sldNum" sz="quarter" idx="12"/>
          </p:nvPr>
        </p:nvSpPr>
        <p:spPr/>
        <p:txBody>
          <a:bodyPr/>
          <a:lstStyle/>
          <a:p>
            <a:fld id="{391FDF82-3C99-4432-9093-515A2615647A}" type="slidenum">
              <a:rPr lang="en-US" smtClean="0"/>
              <a:t>‹#›</a:t>
            </a:fld>
            <a:endParaRPr lang="en-US"/>
          </a:p>
        </p:txBody>
      </p:sp>
    </p:spTree>
    <p:extLst>
      <p:ext uri="{BB962C8B-B14F-4D97-AF65-F5344CB8AC3E}">
        <p14:creationId xmlns:p14="http://schemas.microsoft.com/office/powerpoint/2010/main" val="110370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215D-9B02-C71B-6359-B01B7A228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A9857A-31D5-6C3A-F664-CC62F1E846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45D328-2057-1A4B-3A22-449784501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BAFFD5-3144-6FB9-E136-B181C28D944A}"/>
              </a:ext>
            </a:extLst>
          </p:cNvPr>
          <p:cNvSpPr>
            <a:spLocks noGrp="1"/>
          </p:cNvSpPr>
          <p:nvPr>
            <p:ph type="dt" sz="half" idx="10"/>
          </p:nvPr>
        </p:nvSpPr>
        <p:spPr/>
        <p:txBody>
          <a:bodyPr/>
          <a:lstStyle/>
          <a:p>
            <a:fld id="{632E21FC-A7C8-46D4-8AD6-D2407896D81E}" type="datetime1">
              <a:rPr lang="en-US" smtClean="0"/>
              <a:t>7/15/2024</a:t>
            </a:fld>
            <a:endParaRPr lang="en-US"/>
          </a:p>
        </p:txBody>
      </p:sp>
      <p:sp>
        <p:nvSpPr>
          <p:cNvPr id="6" name="Footer Placeholder 5">
            <a:extLst>
              <a:ext uri="{FF2B5EF4-FFF2-40B4-BE49-F238E27FC236}">
                <a16:creationId xmlns:a16="http://schemas.microsoft.com/office/drawing/2014/main" id="{191C6D29-C942-D118-7434-C37981700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9D898-9C8B-B1E8-5F69-9E280F43A45F}"/>
              </a:ext>
            </a:extLst>
          </p:cNvPr>
          <p:cNvSpPr>
            <a:spLocks noGrp="1"/>
          </p:cNvSpPr>
          <p:nvPr>
            <p:ph type="sldNum" sz="quarter" idx="12"/>
          </p:nvPr>
        </p:nvSpPr>
        <p:spPr/>
        <p:txBody>
          <a:bodyPr/>
          <a:lstStyle/>
          <a:p>
            <a:fld id="{391FDF82-3C99-4432-9093-515A2615647A}" type="slidenum">
              <a:rPr lang="en-US" smtClean="0"/>
              <a:t>‹#›</a:t>
            </a:fld>
            <a:endParaRPr lang="en-US"/>
          </a:p>
        </p:txBody>
      </p:sp>
    </p:spTree>
    <p:extLst>
      <p:ext uri="{BB962C8B-B14F-4D97-AF65-F5344CB8AC3E}">
        <p14:creationId xmlns:p14="http://schemas.microsoft.com/office/powerpoint/2010/main" val="71799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B837-CA36-3FCA-9EFD-DD1623812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4E3CF7-0E21-5CB0-4B2F-D476B11C7A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819403-B68F-8656-27E4-08FA6EAB5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8DE80C-D04A-BBDA-A9AD-D06D8E08723A}"/>
              </a:ext>
            </a:extLst>
          </p:cNvPr>
          <p:cNvSpPr>
            <a:spLocks noGrp="1"/>
          </p:cNvSpPr>
          <p:nvPr>
            <p:ph type="dt" sz="half" idx="10"/>
          </p:nvPr>
        </p:nvSpPr>
        <p:spPr/>
        <p:txBody>
          <a:bodyPr/>
          <a:lstStyle/>
          <a:p>
            <a:fld id="{C9201FCB-9408-41C4-9517-6E9A2FFB223C}" type="datetime1">
              <a:rPr lang="en-US" smtClean="0"/>
              <a:t>7/15/2024</a:t>
            </a:fld>
            <a:endParaRPr lang="en-US"/>
          </a:p>
        </p:txBody>
      </p:sp>
      <p:sp>
        <p:nvSpPr>
          <p:cNvPr id="6" name="Footer Placeholder 5">
            <a:extLst>
              <a:ext uri="{FF2B5EF4-FFF2-40B4-BE49-F238E27FC236}">
                <a16:creationId xmlns:a16="http://schemas.microsoft.com/office/drawing/2014/main" id="{32401B0C-F996-EF43-7776-A992973984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1A7885-40EB-399E-0C55-6192BCB01041}"/>
              </a:ext>
            </a:extLst>
          </p:cNvPr>
          <p:cNvSpPr>
            <a:spLocks noGrp="1"/>
          </p:cNvSpPr>
          <p:nvPr>
            <p:ph type="sldNum" sz="quarter" idx="12"/>
          </p:nvPr>
        </p:nvSpPr>
        <p:spPr/>
        <p:txBody>
          <a:bodyPr/>
          <a:lstStyle/>
          <a:p>
            <a:fld id="{391FDF82-3C99-4432-9093-515A2615647A}" type="slidenum">
              <a:rPr lang="en-US" smtClean="0"/>
              <a:t>‹#›</a:t>
            </a:fld>
            <a:endParaRPr lang="en-US"/>
          </a:p>
        </p:txBody>
      </p:sp>
    </p:spTree>
    <p:extLst>
      <p:ext uri="{BB962C8B-B14F-4D97-AF65-F5344CB8AC3E}">
        <p14:creationId xmlns:p14="http://schemas.microsoft.com/office/powerpoint/2010/main" val="29927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42DF3-E0A5-AC83-D05F-235899317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7C314C-9003-E280-6A1B-928B43CFD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6FAA5-A9B1-7887-6B0C-0A8995D5D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EF2106-9596-433C-8813-5BF2CC7EEA7C}" type="datetime1">
              <a:rPr lang="en-US" smtClean="0"/>
              <a:t>7/15/2024</a:t>
            </a:fld>
            <a:endParaRPr lang="en-US"/>
          </a:p>
        </p:txBody>
      </p:sp>
      <p:sp>
        <p:nvSpPr>
          <p:cNvPr id="5" name="Footer Placeholder 4">
            <a:extLst>
              <a:ext uri="{FF2B5EF4-FFF2-40B4-BE49-F238E27FC236}">
                <a16:creationId xmlns:a16="http://schemas.microsoft.com/office/drawing/2014/main" id="{944556E3-0F94-D827-95CD-7E7E5A28E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1CB4318-F6A3-5F12-7805-3960795359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1FDF82-3C99-4432-9093-515A2615647A}" type="slidenum">
              <a:rPr lang="en-US" smtClean="0"/>
              <a:t>‹#›</a:t>
            </a:fld>
            <a:endParaRPr lang="en-US"/>
          </a:p>
        </p:txBody>
      </p:sp>
    </p:spTree>
    <p:extLst>
      <p:ext uri="{BB962C8B-B14F-4D97-AF65-F5344CB8AC3E}">
        <p14:creationId xmlns:p14="http://schemas.microsoft.com/office/powerpoint/2010/main" val="566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riste.krstovski@columbia.edu" TargetMode="External"/><Relationship Id="rId2" Type="http://schemas.openxmlformats.org/officeDocument/2006/relationships/hyperlink" Target="mailto:frl1@columbi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rofessorbuzzkill.com/2017/05/29/einstein-insanity-qnq/"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DF9E69-474B-B5D9-695D-823A2AF7FF98}"/>
              </a:ext>
            </a:extLst>
          </p:cNvPr>
          <p:cNvSpPr>
            <a:spLocks noGrp="1"/>
          </p:cNvSpPr>
          <p:nvPr>
            <p:ph type="ctrTitle"/>
          </p:nvPr>
        </p:nvSpPr>
        <p:spPr/>
        <p:txBody>
          <a:bodyPr>
            <a:norm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The impact of biomedical innovation on U.S. mortality, 1999-2019:</a:t>
            </a:r>
            <a:br>
              <a:rPr lang="en-US" sz="2400" dirty="0">
                <a:effectLst/>
                <a:latin typeface="Times New Roman" panose="02020603050405020304" pitchFamily="18" charset="0"/>
                <a:ea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rPr>
              <a:t>evidence partly based on </a:t>
            </a:r>
            <a:br>
              <a:rPr lang="en-US" sz="2400" b="1" dirty="0">
                <a:effectLst/>
                <a:latin typeface="Times New Roman" panose="02020603050405020304" pitchFamily="18" charset="0"/>
                <a:ea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rPr>
              <a:t>286 million descriptors of 27 million PubMed articles</a:t>
            </a:r>
            <a:endParaRPr lang="en-US" sz="2400" dirty="0"/>
          </a:p>
        </p:txBody>
      </p:sp>
      <p:graphicFrame>
        <p:nvGraphicFramePr>
          <p:cNvPr id="6" name="Table 5">
            <a:extLst>
              <a:ext uri="{FF2B5EF4-FFF2-40B4-BE49-F238E27FC236}">
                <a16:creationId xmlns:a16="http://schemas.microsoft.com/office/drawing/2014/main" id="{7C9BA621-6259-4BE3-E75B-4B8EB0024225}"/>
              </a:ext>
            </a:extLst>
          </p:cNvPr>
          <p:cNvGraphicFramePr>
            <a:graphicFrameLocks noGrp="1"/>
          </p:cNvGraphicFramePr>
          <p:nvPr>
            <p:extLst>
              <p:ext uri="{D42A27DB-BD31-4B8C-83A1-F6EECF244321}">
                <p14:modId xmlns:p14="http://schemas.microsoft.com/office/powerpoint/2010/main" val="2188852256"/>
              </p:ext>
            </p:extLst>
          </p:nvPr>
        </p:nvGraphicFramePr>
        <p:xfrm>
          <a:off x="2216726" y="3953731"/>
          <a:ext cx="8451274" cy="1219200"/>
        </p:xfrm>
        <a:graphic>
          <a:graphicData uri="http://schemas.openxmlformats.org/drawingml/2006/table">
            <a:tbl>
              <a:tblPr firstRow="1" firstCol="1" bandRow="1">
                <a:tableStyleId>{5C22544A-7EE6-4342-B048-85BDC9FD1C3A}</a:tableStyleId>
              </a:tblPr>
              <a:tblGrid>
                <a:gridCol w="4225637">
                  <a:extLst>
                    <a:ext uri="{9D8B030D-6E8A-4147-A177-3AD203B41FA5}">
                      <a16:colId xmlns:a16="http://schemas.microsoft.com/office/drawing/2014/main" val="3503036514"/>
                    </a:ext>
                  </a:extLst>
                </a:gridCol>
                <a:gridCol w="4225637">
                  <a:extLst>
                    <a:ext uri="{9D8B030D-6E8A-4147-A177-3AD203B41FA5}">
                      <a16:colId xmlns:a16="http://schemas.microsoft.com/office/drawing/2014/main" val="2366006868"/>
                    </a:ext>
                  </a:extLst>
                </a:gridCol>
              </a:tblGrid>
              <a:tr h="0">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Frank R. Lichtenberg</a:t>
                      </a:r>
                    </a:p>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Columbia University,</a:t>
                      </a:r>
                    </a:p>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National Bureau of Economic Research,</a:t>
                      </a:r>
                    </a:p>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and </a:t>
                      </a:r>
                      <a:r>
                        <a:rPr lang="en-US" sz="1600" dirty="0" err="1">
                          <a:solidFill>
                            <a:schemeClr val="tx1"/>
                          </a:solidFill>
                          <a:effectLst/>
                          <a:latin typeface="Times New Roman" panose="02020603050405020304" pitchFamily="18" charset="0"/>
                          <a:cs typeface="Times New Roman" panose="02020603050405020304" pitchFamily="18" charset="0"/>
                        </a:rPr>
                        <a:t>CESifo</a:t>
                      </a:r>
                      <a:endParaRPr lang="en-US" sz="1600" dirty="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u="sng" dirty="0">
                          <a:solidFill>
                            <a:srgbClr val="0070C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frl1@columbia.edu</a:t>
                      </a:r>
                      <a:r>
                        <a:rPr lang="en-US" sz="1600" u="sng" dirty="0">
                          <a:solidFill>
                            <a:srgbClr val="0070C0"/>
                          </a:solidFill>
                          <a:effectLst/>
                          <a:latin typeface="Times New Roman" panose="02020603050405020304" pitchFamily="18" charset="0"/>
                          <a:cs typeface="Times New Roman" panose="02020603050405020304" pitchFamily="18" charset="0"/>
                        </a:rPr>
                        <a:t> </a:t>
                      </a:r>
                      <a:endParaRPr lang="en-US"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Kriste Krstovski</a:t>
                      </a:r>
                    </a:p>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Columbia University</a:t>
                      </a:r>
                    </a:p>
                    <a:p>
                      <a:pPr marL="0" marR="0" algn="ctr">
                        <a:spcBef>
                          <a:spcPts val="0"/>
                        </a:spcBef>
                        <a:spcAft>
                          <a:spcPts val="0"/>
                        </a:spcAft>
                      </a:pPr>
                      <a:r>
                        <a:rPr lang="en-US" sz="1600" u="sng" dirty="0">
                          <a:solidFill>
                            <a:srgbClr val="0070C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kriste.krstovski@columbia.edu</a:t>
                      </a:r>
                      <a:endParaRPr lang="en-US" sz="1600" dirty="0">
                        <a:solidFill>
                          <a:srgbClr val="0070C0"/>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3004329"/>
                  </a:ext>
                </a:extLst>
              </a:tr>
            </a:tbl>
          </a:graphicData>
        </a:graphic>
      </p:graphicFrame>
      <p:sp>
        <p:nvSpPr>
          <p:cNvPr id="2" name="Slide Number Placeholder 1">
            <a:extLst>
              <a:ext uri="{FF2B5EF4-FFF2-40B4-BE49-F238E27FC236}">
                <a16:creationId xmlns:a16="http://schemas.microsoft.com/office/drawing/2014/main" id="{F47A61AA-63F1-ECCD-8743-4C1A59259A7F}"/>
              </a:ext>
            </a:extLst>
          </p:cNvPr>
          <p:cNvSpPr>
            <a:spLocks noGrp="1"/>
          </p:cNvSpPr>
          <p:nvPr>
            <p:ph type="sldNum" sz="quarter" idx="12"/>
          </p:nvPr>
        </p:nvSpPr>
        <p:spPr/>
        <p:txBody>
          <a:bodyPr/>
          <a:lstStyle/>
          <a:p>
            <a:fld id="{391FDF82-3C99-4432-9093-515A2615647A}" type="slidenum">
              <a:rPr lang="en-US" smtClean="0"/>
              <a:t>1</a:t>
            </a:fld>
            <a:endParaRPr lang="en-US"/>
          </a:p>
        </p:txBody>
      </p:sp>
    </p:spTree>
    <p:extLst>
      <p:ext uri="{BB962C8B-B14F-4D97-AF65-F5344CB8AC3E}">
        <p14:creationId xmlns:p14="http://schemas.microsoft.com/office/powerpoint/2010/main" val="135720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DF9AA14-46D6-0E6C-1EFF-56212BE048DC}"/>
              </a:ext>
            </a:extLst>
          </p:cNvPr>
          <p:cNvGraphicFramePr>
            <a:graphicFrameLocks noGrp="1"/>
          </p:cNvGraphicFramePr>
          <p:nvPr/>
        </p:nvGraphicFramePr>
        <p:xfrm>
          <a:off x="742950" y="188595"/>
          <a:ext cx="10706099" cy="6480810"/>
        </p:xfrm>
        <a:graphic>
          <a:graphicData uri="http://schemas.openxmlformats.org/drawingml/2006/table">
            <a:tbl>
              <a:tblPr/>
              <a:tblGrid>
                <a:gridCol w="1230586">
                  <a:extLst>
                    <a:ext uri="{9D8B030D-6E8A-4147-A177-3AD203B41FA5}">
                      <a16:colId xmlns:a16="http://schemas.microsoft.com/office/drawing/2014/main" val="2276869231"/>
                    </a:ext>
                  </a:extLst>
                </a:gridCol>
                <a:gridCol w="2707290">
                  <a:extLst>
                    <a:ext uri="{9D8B030D-6E8A-4147-A177-3AD203B41FA5}">
                      <a16:colId xmlns:a16="http://schemas.microsoft.com/office/drawing/2014/main" val="1625452942"/>
                    </a:ext>
                  </a:extLst>
                </a:gridCol>
                <a:gridCol w="5537637">
                  <a:extLst>
                    <a:ext uri="{9D8B030D-6E8A-4147-A177-3AD203B41FA5}">
                      <a16:colId xmlns:a16="http://schemas.microsoft.com/office/drawing/2014/main" val="2551671403"/>
                    </a:ext>
                  </a:extLst>
                </a:gridCol>
                <a:gridCol w="1230586">
                  <a:extLst>
                    <a:ext uri="{9D8B030D-6E8A-4147-A177-3AD203B41FA5}">
                      <a16:colId xmlns:a16="http://schemas.microsoft.com/office/drawing/2014/main" val="3383953178"/>
                    </a:ext>
                  </a:extLst>
                </a:gridCol>
              </a:tblGrid>
              <a:tr h="182880">
                <a:tc>
                  <a:txBody>
                    <a:bodyPr/>
                    <a:lstStyle/>
                    <a:p>
                      <a:pPr algn="l" fontAlgn="b"/>
                      <a:r>
                        <a:rPr lang="en-US" sz="2000" b="0" i="0" u="none" strike="noStrike">
                          <a:solidFill>
                            <a:srgbClr val="000000"/>
                          </a:solidFill>
                          <a:effectLst/>
                          <a:latin typeface="Aptos Narrow" panose="020B0004020202020204" pitchFamily="34" charset="0"/>
                        </a:rPr>
                        <a:t>RANK</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FREQUENCY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HEADING</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FIRST_YEAR</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173260"/>
                  </a:ext>
                </a:extLst>
              </a:tr>
              <a:tr h="182880">
                <a:tc>
                  <a:txBody>
                    <a:bodyPr/>
                    <a:lstStyle/>
                    <a:p>
                      <a:pPr algn="r" fontAlgn="b"/>
                      <a:r>
                        <a:rPr lang="en-US" sz="2000" b="0" i="0" u="none" strike="noStrike">
                          <a:solidFill>
                            <a:srgbClr val="000000"/>
                          </a:solidFill>
                          <a:effectLst/>
                          <a:latin typeface="Aptos Narrow" panose="020B0004020202020204" pitchFamily="34" charset="0"/>
                        </a:rPr>
                        <a:t>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195,584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COVID-19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2019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0571518"/>
                  </a:ext>
                </a:extLst>
              </a:tr>
              <a:tr h="182880">
                <a:tc>
                  <a:txBody>
                    <a:bodyPr/>
                    <a:lstStyle/>
                    <a:p>
                      <a:pPr algn="r" fontAlgn="b"/>
                      <a:r>
                        <a:rPr lang="en-US" sz="2000" b="0" i="0" u="none" strike="noStrike">
                          <a:solidFill>
                            <a:srgbClr val="000000"/>
                          </a:solidFill>
                          <a:effectLst/>
                          <a:latin typeface="Aptos Narrow" panose="020B0004020202020204" pitchFamily="34" charset="0"/>
                        </a:rPr>
                        <a:t>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162,322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Oxidative Stress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1992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646622"/>
                  </a:ext>
                </a:extLst>
              </a:tr>
              <a:tr h="182880">
                <a:tc>
                  <a:txBody>
                    <a:bodyPr/>
                    <a:lstStyle/>
                    <a:p>
                      <a:pPr algn="r" fontAlgn="b"/>
                      <a:r>
                        <a:rPr lang="en-US" sz="2000" b="0" i="0" u="none" strike="noStrike">
                          <a:solidFill>
                            <a:srgbClr val="000000"/>
                          </a:solidFill>
                          <a:effectLst/>
                          <a:latin typeface="Aptos Narrow" panose="020B0004020202020204" pitchFamily="34" charset="0"/>
                        </a:rPr>
                        <a:t>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154,372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Reverse Transcriptase Polymerase Chain Reaction</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1994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087906"/>
                  </a:ext>
                </a:extLst>
              </a:tr>
              <a:tr h="182880">
                <a:tc>
                  <a:txBody>
                    <a:bodyPr/>
                    <a:lstStyle/>
                    <a:p>
                      <a:pPr algn="r" fontAlgn="b"/>
                      <a:r>
                        <a:rPr lang="en-US" sz="2000" b="0" i="0" u="none" strike="noStrike">
                          <a:solidFill>
                            <a:srgbClr val="000000"/>
                          </a:solidFill>
                          <a:effectLst/>
                          <a:latin typeface="Aptos Narrow" panose="020B0004020202020204" pitchFamily="34" charset="0"/>
                        </a:rPr>
                        <a:t>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142,552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SARS-CoV-2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2019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759331"/>
                  </a:ext>
                </a:extLst>
              </a:tr>
              <a:tr h="182880">
                <a:tc>
                  <a:txBody>
                    <a:bodyPr/>
                    <a:lstStyle/>
                    <a:p>
                      <a:pPr algn="r" fontAlgn="b"/>
                      <a:r>
                        <a:rPr lang="en-US" sz="2000" b="0" i="0" u="none" strike="noStrike">
                          <a:solidFill>
                            <a:srgbClr val="000000"/>
                          </a:solidFill>
                          <a:effectLst/>
                          <a:latin typeface="Aptos Narrow" panose="020B0004020202020204" pitchFamily="34" charset="0"/>
                        </a:rPr>
                        <a:t>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135,213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Polymorphism, Single Nucleotide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1997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6931322"/>
                  </a:ext>
                </a:extLst>
              </a:tr>
              <a:tr h="182880">
                <a:tc>
                  <a:txBody>
                    <a:bodyPr/>
                    <a:lstStyle/>
                    <a:p>
                      <a:pPr algn="r" fontAlgn="b"/>
                      <a:r>
                        <a:rPr lang="en-US" sz="2000" b="0" i="0" u="none" strike="noStrike">
                          <a:solidFill>
                            <a:srgbClr val="000000"/>
                          </a:solidFill>
                          <a:effectLst/>
                          <a:latin typeface="Aptos Narrow" panose="020B0004020202020204" pitchFamily="34" charset="0"/>
                        </a:rPr>
                        <a:t>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92,688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Nanoparticles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2000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8200367"/>
                  </a:ext>
                </a:extLst>
              </a:tr>
              <a:tr h="182880">
                <a:tc>
                  <a:txBody>
                    <a:bodyPr/>
                    <a:lstStyle/>
                    <a:p>
                      <a:pPr algn="r" fontAlgn="b"/>
                      <a:r>
                        <a:rPr lang="en-US" sz="2000" b="0" i="0" u="none" strike="noStrike">
                          <a:solidFill>
                            <a:srgbClr val="000000"/>
                          </a:solidFill>
                          <a:effectLst/>
                          <a:latin typeface="Aptos Narrow" panose="020B0004020202020204" pitchFamily="34" charset="0"/>
                        </a:rPr>
                        <a:t>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67,087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HEK293 Cells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2001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976517"/>
                  </a:ext>
                </a:extLst>
              </a:tr>
              <a:tr h="182880">
                <a:tc>
                  <a:txBody>
                    <a:bodyPr/>
                    <a:lstStyle/>
                    <a:p>
                      <a:pPr algn="r" fontAlgn="b"/>
                      <a:r>
                        <a:rPr lang="en-US" sz="2000" b="0" i="0" u="none" strike="noStrike">
                          <a:solidFill>
                            <a:srgbClr val="000000"/>
                          </a:solidFill>
                          <a:effectLst/>
                          <a:latin typeface="Aptos Narrow" panose="020B0004020202020204" pitchFamily="34" charset="0"/>
                        </a:rPr>
                        <a:t>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66,247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Proteomics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1999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3132808"/>
                  </a:ext>
                </a:extLst>
              </a:tr>
              <a:tr h="182880">
                <a:tc>
                  <a:txBody>
                    <a:bodyPr/>
                    <a:lstStyle/>
                    <a:p>
                      <a:pPr algn="r" fontAlgn="b"/>
                      <a:r>
                        <a:rPr lang="en-US" sz="2000" b="0" i="0" u="none" strike="noStrike">
                          <a:solidFill>
                            <a:srgbClr val="000000"/>
                          </a:solidFill>
                          <a:effectLst/>
                          <a:latin typeface="Aptos Narrow" panose="020B0004020202020204" pitchFamily="34" charset="0"/>
                        </a:rPr>
                        <a:t>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63,546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Real-Time Polymerase Chain Reaction</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2002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5902762"/>
                  </a:ext>
                </a:extLst>
              </a:tr>
              <a:tr h="182880">
                <a:tc>
                  <a:txBody>
                    <a:bodyPr/>
                    <a:lstStyle/>
                    <a:p>
                      <a:pPr algn="r" fontAlgn="b"/>
                      <a:r>
                        <a:rPr lang="en-US" sz="2000" b="0" i="0" u="none" strike="noStrike">
                          <a:solidFill>
                            <a:srgbClr val="000000"/>
                          </a:solidFill>
                          <a:effectLst/>
                          <a:latin typeface="Aptos Narrow" panose="020B0004020202020204" pitchFamily="34" charset="0"/>
                        </a:rPr>
                        <a:t>10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62,884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Tandem Mass Spectrometry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2001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6950632"/>
                  </a:ext>
                </a:extLst>
              </a:tr>
              <a:tr h="182880">
                <a:tc>
                  <a:txBody>
                    <a:bodyPr/>
                    <a:lstStyle/>
                    <a:p>
                      <a:pPr algn="r" fontAlgn="b"/>
                      <a:r>
                        <a:rPr lang="en-US" sz="2000" b="0" i="0" u="none" strike="noStrike">
                          <a:solidFill>
                            <a:srgbClr val="000000"/>
                          </a:solidFill>
                          <a:effectLst/>
                          <a:latin typeface="Aptos Narrow" panose="020B0004020202020204" pitchFamily="34" charset="0"/>
                        </a:rPr>
                        <a:t>11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60,947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Transcriptome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2002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8917247"/>
                  </a:ext>
                </a:extLst>
              </a:tr>
              <a:tr h="182880">
                <a:tc>
                  <a:txBody>
                    <a:bodyPr/>
                    <a:lstStyle/>
                    <a:p>
                      <a:pPr algn="r" fontAlgn="b"/>
                      <a:r>
                        <a:rPr lang="en-US" sz="2000" b="0" i="0" u="none" strike="noStrike">
                          <a:solidFill>
                            <a:srgbClr val="000000"/>
                          </a:solidFill>
                          <a:effectLst/>
                          <a:latin typeface="Aptos Narrow" panose="020B0004020202020204" pitchFamily="34" charset="0"/>
                        </a:rPr>
                        <a:t>12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55,791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RNA Interference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2000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6965036"/>
                  </a:ext>
                </a:extLst>
              </a:tr>
              <a:tr h="182880">
                <a:tc>
                  <a:txBody>
                    <a:bodyPr/>
                    <a:lstStyle/>
                    <a:p>
                      <a:pPr algn="r" fontAlgn="b"/>
                      <a:r>
                        <a:rPr lang="en-US" sz="2000" b="0" i="0" u="none" strike="noStrike">
                          <a:solidFill>
                            <a:srgbClr val="000000"/>
                          </a:solidFill>
                          <a:effectLst/>
                          <a:latin typeface="Aptos Narrow" panose="020B0004020202020204" pitchFamily="34" charset="0"/>
                        </a:rPr>
                        <a:t>13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49,822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Green Fluorescent Proteins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1992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6017882"/>
                  </a:ext>
                </a:extLst>
              </a:tr>
              <a:tr h="182880">
                <a:tc>
                  <a:txBody>
                    <a:bodyPr/>
                    <a:lstStyle/>
                    <a:p>
                      <a:pPr algn="r" fontAlgn="b"/>
                      <a:r>
                        <a:rPr lang="en-US" sz="2000" b="0" i="0" u="none" strike="noStrike">
                          <a:solidFill>
                            <a:srgbClr val="000000"/>
                          </a:solidFill>
                          <a:effectLst/>
                          <a:latin typeface="Aptos Narrow" panose="020B0004020202020204" pitchFamily="34" charset="0"/>
                        </a:rPr>
                        <a:t>14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48,295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Anti-HIV Agents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1991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7230734"/>
                  </a:ext>
                </a:extLst>
              </a:tr>
              <a:tr h="182880">
                <a:tc>
                  <a:txBody>
                    <a:bodyPr/>
                    <a:lstStyle/>
                    <a:p>
                      <a:pPr algn="r" fontAlgn="b"/>
                      <a:r>
                        <a:rPr lang="en-US" sz="2000" b="0" i="0" u="none" strike="noStrike">
                          <a:solidFill>
                            <a:srgbClr val="000000"/>
                          </a:solidFill>
                          <a:effectLst/>
                          <a:latin typeface="Aptos Narrow" panose="020B0004020202020204" pitchFamily="34" charset="0"/>
                        </a:rPr>
                        <a:t>15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46,057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Metal Nanoparticles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2001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6792312"/>
                  </a:ext>
                </a:extLst>
              </a:tr>
              <a:tr h="182880">
                <a:tc>
                  <a:txBody>
                    <a:bodyPr/>
                    <a:lstStyle/>
                    <a:p>
                      <a:pPr algn="r" fontAlgn="b"/>
                      <a:r>
                        <a:rPr lang="en-US" sz="2000" b="0" i="0" u="none" strike="noStrike">
                          <a:solidFill>
                            <a:srgbClr val="000000"/>
                          </a:solidFill>
                          <a:effectLst/>
                          <a:latin typeface="Aptos Narrow" panose="020B0004020202020204" pitchFamily="34" charset="0"/>
                        </a:rPr>
                        <a:t>16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45,147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Tomography, Optical Coherence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1994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4487435"/>
                  </a:ext>
                </a:extLst>
              </a:tr>
              <a:tr h="182880">
                <a:tc>
                  <a:txBody>
                    <a:bodyPr/>
                    <a:lstStyle/>
                    <a:p>
                      <a:pPr algn="r" fontAlgn="b"/>
                      <a:r>
                        <a:rPr lang="en-US" sz="2000" b="0" i="0" u="none" strike="noStrike">
                          <a:solidFill>
                            <a:srgbClr val="000000"/>
                          </a:solidFill>
                          <a:effectLst/>
                          <a:latin typeface="Aptos Narrow" panose="020B0004020202020204" pitchFamily="34" charset="0"/>
                        </a:rPr>
                        <a:t>17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44,500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Xenograft Model Antitumor Assays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1994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254150"/>
                  </a:ext>
                </a:extLst>
              </a:tr>
              <a:tr h="182880">
                <a:tc>
                  <a:txBody>
                    <a:bodyPr/>
                    <a:lstStyle/>
                    <a:p>
                      <a:pPr algn="r" fontAlgn="b"/>
                      <a:r>
                        <a:rPr lang="en-US" sz="2000" b="0" i="0" u="none" strike="noStrike">
                          <a:solidFill>
                            <a:srgbClr val="000000"/>
                          </a:solidFill>
                          <a:effectLst/>
                          <a:latin typeface="Aptos Narrow" panose="020B0004020202020204" pitchFamily="34" charset="0"/>
                        </a:rPr>
                        <a:t>18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44,424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High-Throughput Nucleotide Sequencing</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2008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8467782"/>
                  </a:ext>
                </a:extLst>
              </a:tr>
              <a:tr h="182880">
                <a:tc>
                  <a:txBody>
                    <a:bodyPr/>
                    <a:lstStyle/>
                    <a:p>
                      <a:pPr algn="r" fontAlgn="b"/>
                      <a:r>
                        <a:rPr lang="en-US" sz="2000" b="0" i="0" u="none" strike="noStrike">
                          <a:solidFill>
                            <a:srgbClr val="000000"/>
                          </a:solidFill>
                          <a:effectLst/>
                          <a:latin typeface="Aptos Narrow" panose="020B0004020202020204" pitchFamily="34" charset="0"/>
                        </a:rPr>
                        <a:t>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42,902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Nanostructures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2000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6402969"/>
                  </a:ext>
                </a:extLst>
              </a:tr>
              <a:tr h="182880">
                <a:tc>
                  <a:txBody>
                    <a:bodyPr/>
                    <a:lstStyle/>
                    <a:p>
                      <a:pPr algn="r" fontAlgn="b"/>
                      <a:r>
                        <a:rPr lang="en-US" sz="2000" b="0" i="0" u="none" strike="noStrike">
                          <a:solidFill>
                            <a:srgbClr val="000000"/>
                          </a:solidFill>
                          <a:effectLst/>
                          <a:latin typeface="Aptos Narrow" panose="020B0004020202020204" pitchFamily="34" charset="0"/>
                        </a:rPr>
                        <a:t>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42,706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Aptos Narrow" panose="020B0004020202020204" pitchFamily="34" charset="0"/>
                        </a:rPr>
                        <a:t>Molecular Dynamics Simulation</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ptos Narrow" panose="020B0004020202020204" pitchFamily="34" charset="0"/>
                        </a:rPr>
                        <a:t>1999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8569597"/>
                  </a:ext>
                </a:extLst>
              </a:tr>
            </a:tbl>
          </a:graphicData>
        </a:graphic>
      </p:graphicFrame>
      <p:sp>
        <p:nvSpPr>
          <p:cNvPr id="3" name="Slide Number Placeholder 2">
            <a:extLst>
              <a:ext uri="{FF2B5EF4-FFF2-40B4-BE49-F238E27FC236}">
                <a16:creationId xmlns:a16="http://schemas.microsoft.com/office/drawing/2014/main" id="{C816BC00-124B-A499-2FD3-99BBCAB4D993}"/>
              </a:ext>
            </a:extLst>
          </p:cNvPr>
          <p:cNvSpPr>
            <a:spLocks noGrp="1"/>
          </p:cNvSpPr>
          <p:nvPr>
            <p:ph type="sldNum" sz="quarter" idx="12"/>
          </p:nvPr>
        </p:nvSpPr>
        <p:spPr/>
        <p:txBody>
          <a:bodyPr/>
          <a:lstStyle/>
          <a:p>
            <a:fld id="{391FDF82-3C99-4432-9093-515A2615647A}" type="slidenum">
              <a:rPr lang="en-US" smtClean="0"/>
              <a:t>10</a:t>
            </a:fld>
            <a:endParaRPr lang="en-US"/>
          </a:p>
        </p:txBody>
      </p:sp>
    </p:spTree>
    <p:extLst>
      <p:ext uri="{BB962C8B-B14F-4D97-AF65-F5344CB8AC3E}">
        <p14:creationId xmlns:p14="http://schemas.microsoft.com/office/powerpoint/2010/main" val="380658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3F43793F-54C3-3061-B84B-EC09559E238A}"/>
              </a:ext>
            </a:extLst>
          </p:cNvPr>
          <p:cNvGraphicFramePr>
            <a:graphicFrameLocks noGrp="1"/>
          </p:cNvGraphicFramePr>
          <p:nvPr>
            <p:ph idx="1"/>
            <p:extLst>
              <p:ext uri="{D42A27DB-BD31-4B8C-83A1-F6EECF244321}">
                <p14:modId xmlns:p14="http://schemas.microsoft.com/office/powerpoint/2010/main" val="3710364460"/>
              </p:ext>
            </p:extLst>
          </p:nvPr>
        </p:nvGraphicFramePr>
        <p:xfrm>
          <a:off x="838200" y="342900"/>
          <a:ext cx="10515600" cy="58340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8FFBB56-62D1-F815-25AA-0EB9DA271B60}"/>
              </a:ext>
            </a:extLst>
          </p:cNvPr>
          <p:cNvSpPr txBox="1"/>
          <p:nvPr/>
        </p:nvSpPr>
        <p:spPr>
          <a:xfrm>
            <a:off x="1495425" y="6234113"/>
            <a:ext cx="8719310" cy="369332"/>
          </a:xfrm>
          <a:prstGeom prst="rect">
            <a:avLst/>
          </a:prstGeom>
          <a:noFill/>
        </p:spPr>
        <p:txBody>
          <a:bodyPr wrap="none" rtlCol="0">
            <a:spAutoFit/>
          </a:bodyPr>
          <a:lstStyle/>
          <a:p>
            <a:r>
              <a:rPr lang="en-US" dirty="0"/>
              <a:t>No. of Mesh Descriptors ever established has increased at average annual rate of 0.8%.</a:t>
            </a:r>
          </a:p>
        </p:txBody>
      </p:sp>
      <p:sp>
        <p:nvSpPr>
          <p:cNvPr id="2" name="Slide Number Placeholder 1">
            <a:extLst>
              <a:ext uri="{FF2B5EF4-FFF2-40B4-BE49-F238E27FC236}">
                <a16:creationId xmlns:a16="http://schemas.microsoft.com/office/drawing/2014/main" id="{C507FA1C-B18D-181A-2B81-C5FA31B5D03C}"/>
              </a:ext>
            </a:extLst>
          </p:cNvPr>
          <p:cNvSpPr>
            <a:spLocks noGrp="1"/>
          </p:cNvSpPr>
          <p:nvPr>
            <p:ph type="sldNum" sz="quarter" idx="12"/>
          </p:nvPr>
        </p:nvSpPr>
        <p:spPr/>
        <p:txBody>
          <a:bodyPr/>
          <a:lstStyle/>
          <a:p>
            <a:fld id="{391FDF82-3C99-4432-9093-515A2615647A}" type="slidenum">
              <a:rPr lang="en-US" smtClean="0"/>
              <a:t>11</a:t>
            </a:fld>
            <a:endParaRPr lang="en-US"/>
          </a:p>
        </p:txBody>
      </p:sp>
    </p:spTree>
    <p:extLst>
      <p:ext uri="{BB962C8B-B14F-4D97-AF65-F5344CB8AC3E}">
        <p14:creationId xmlns:p14="http://schemas.microsoft.com/office/powerpoint/2010/main" val="164418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78B4-A435-0C74-570A-079B26EB4AD9}"/>
              </a:ext>
            </a:extLst>
          </p:cNvPr>
          <p:cNvSpPr>
            <a:spLocks noGrp="1"/>
          </p:cNvSpPr>
          <p:nvPr>
            <p:ph type="title"/>
          </p:nvPr>
        </p:nvSpPr>
        <p:spPr>
          <a:xfrm>
            <a:off x="838200" y="365126"/>
            <a:ext cx="10515600" cy="790986"/>
          </a:xfrm>
        </p:spPr>
        <p:txBody>
          <a:bodyPr>
            <a:normAutofit/>
          </a:bodyPr>
          <a:lstStyle/>
          <a:p>
            <a:pPr algn="ctr"/>
            <a:r>
              <a:rPr lang="en-US" sz="3200" b="1" dirty="0">
                <a:effectLst/>
                <a:latin typeface="Times New Roman" panose="02020603050405020304" pitchFamily="18" charset="0"/>
                <a:ea typeface="Times New Roman" panose="02020603050405020304" pitchFamily="18" charset="0"/>
              </a:rPr>
              <a:t>Econometric model of mortality</a:t>
            </a:r>
            <a:endParaRPr lang="en-US" sz="3200" dirty="0"/>
          </a:p>
        </p:txBody>
      </p:sp>
      <p:sp>
        <p:nvSpPr>
          <p:cNvPr id="3" name="Content Placeholder 2">
            <a:extLst>
              <a:ext uri="{FF2B5EF4-FFF2-40B4-BE49-F238E27FC236}">
                <a16:creationId xmlns:a16="http://schemas.microsoft.com/office/drawing/2014/main" id="{BA4C693C-C5D5-7EC6-6AB1-B4AD35B2AA27}"/>
              </a:ext>
            </a:extLst>
          </p:cNvPr>
          <p:cNvSpPr>
            <a:spLocks noGrp="1"/>
          </p:cNvSpPr>
          <p:nvPr>
            <p:ph idx="1"/>
          </p:nvPr>
        </p:nvSpPr>
        <p:spPr>
          <a:xfrm>
            <a:off x="708891" y="1156111"/>
            <a:ext cx="10515600" cy="1739611"/>
          </a:xfrm>
        </p:spPr>
        <p:txBody>
          <a:bodyPr/>
          <a:lstStyle/>
          <a:p>
            <a:pPr marL="0" marR="0" indent="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To investigate econometrically the impact that biomedical innovation had on premature mortality in the U.S. during the period 1999-2019, we will estimate many versions of the following model:</a:t>
            </a:r>
          </a:p>
          <a:p>
            <a:pPr marL="0" marR="0" indent="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ln(</a:t>
            </a:r>
            <a:r>
              <a:rPr lang="en-US" sz="1800" dirty="0" err="1">
                <a:effectLst/>
                <a:latin typeface="Times New Roman" panose="02020603050405020304" pitchFamily="18" charset="0"/>
                <a:ea typeface="Times New Roman" panose="02020603050405020304" pitchFamily="18" charset="0"/>
              </a:rPr>
              <a:t>mortality</a:t>
            </a:r>
            <a:r>
              <a:rPr lang="en-US" sz="1800" baseline="-25000" dirty="0" err="1">
                <a:effectLst/>
                <a:latin typeface="Times New Roman" panose="02020603050405020304" pitchFamily="18" charset="0"/>
                <a:ea typeface="Times New Roman" panose="02020603050405020304" pitchFamily="18" charset="0"/>
              </a:rPr>
              <a:t>dt</a:t>
            </a:r>
            <a:r>
              <a:rPr lang="en-US" sz="1800" dirty="0">
                <a:effectLst/>
                <a:latin typeface="Times New Roman" panose="02020603050405020304" pitchFamily="18" charset="0"/>
                <a:ea typeface="Times New Roman" panose="02020603050405020304" pitchFamily="18" charset="0"/>
              </a:rPr>
              <a:t>) = </a:t>
            </a:r>
            <a:r>
              <a:rPr lang="en-US" sz="1800" dirty="0">
                <a:effectLst/>
                <a:latin typeface="Symbol" panose="05050102010706020507" pitchFamily="18" charset="2"/>
                <a:ea typeface="Times New Roman" panose="02020603050405020304" pitchFamily="18" charset="0"/>
              </a:rPr>
              <a:t>b</a:t>
            </a:r>
            <a:r>
              <a:rPr lang="en-US" sz="1800" baseline="-25000" dirty="0">
                <a:effectLst/>
                <a:latin typeface="Times New Roman" panose="02020603050405020304" pitchFamily="18" charset="0"/>
                <a:ea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vintage_measure</a:t>
            </a:r>
            <a:r>
              <a:rPr lang="en-US" sz="1800" baseline="-25000" dirty="0" err="1">
                <a:effectLst/>
                <a:latin typeface="Times New Roman" panose="02020603050405020304" pitchFamily="18" charset="0"/>
                <a:ea typeface="Times New Roman" panose="02020603050405020304" pitchFamily="18" charset="0"/>
              </a:rPr>
              <a:t>d,t</a:t>
            </a:r>
            <a:r>
              <a:rPr lang="en-US" sz="1800" baseline="-25000" dirty="0">
                <a:effectLst/>
                <a:latin typeface="Times New Roman" panose="02020603050405020304" pitchFamily="18" charset="0"/>
                <a:ea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rPr>
              <a:t> + </a:t>
            </a:r>
            <a:r>
              <a:rPr lang="en-US" sz="1800" dirty="0">
                <a:effectLst/>
                <a:latin typeface="Symbol" panose="05050102010706020507" pitchFamily="18" charset="2"/>
                <a:ea typeface="Times New Roman" panose="02020603050405020304" pitchFamily="18" charset="0"/>
              </a:rPr>
              <a:t>a</a:t>
            </a:r>
            <a:r>
              <a:rPr lang="en-US" sz="1800" baseline="-25000" dirty="0">
                <a:effectLst/>
                <a:latin typeface="Times New Roman" panose="02020603050405020304" pitchFamily="18" charset="0"/>
                <a:ea typeface="Times New Roman" panose="02020603050405020304" pitchFamily="18" charset="0"/>
              </a:rPr>
              <a:t>d</a:t>
            </a:r>
            <a:r>
              <a:rPr lang="en-US" sz="1800" dirty="0">
                <a:effectLst/>
                <a:latin typeface="Times New Roman" panose="02020603050405020304" pitchFamily="18" charset="0"/>
                <a:ea typeface="Times New Roman" panose="02020603050405020304" pitchFamily="18" charset="0"/>
              </a:rPr>
              <a:t> + </a:t>
            </a:r>
            <a:r>
              <a:rPr lang="en-US" sz="1800" dirty="0">
                <a:effectLst/>
                <a:latin typeface="Symbol" panose="05050102010706020507" pitchFamily="18" charset="2"/>
                <a:ea typeface="Times New Roman" panose="02020603050405020304" pitchFamily="18" charset="0"/>
              </a:rPr>
              <a:t>d</a:t>
            </a:r>
            <a:r>
              <a:rPr lang="en-US" sz="1800" baseline="-25000"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Symbol" panose="05050102010706020507" pitchFamily="18" charset="2"/>
                <a:ea typeface="Times New Roman" panose="02020603050405020304" pitchFamily="18" charset="0"/>
              </a:rPr>
              <a:t>e</a:t>
            </a:r>
            <a:r>
              <a:rPr lang="en-US" sz="1800" baseline="-25000" dirty="0" err="1">
                <a:effectLst/>
                <a:latin typeface="Times New Roman" panose="02020603050405020304" pitchFamily="18" charset="0"/>
                <a:ea typeface="Times New Roman" panose="02020603050405020304" pitchFamily="18" charset="0"/>
              </a:rPr>
              <a:t>dt</a:t>
            </a:r>
            <a:r>
              <a:rPr lang="en-US" sz="1800" dirty="0">
                <a:effectLst/>
                <a:latin typeface="Times New Roman" panose="02020603050405020304" pitchFamily="18" charset="0"/>
                <a:ea typeface="Times New Roman" panose="02020603050405020304" pitchFamily="18" charset="0"/>
              </a:rPr>
              <a:t>  				(1)</a:t>
            </a:r>
          </a:p>
          <a:p>
            <a:pPr marL="0" marR="0" indent="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where </a:t>
            </a:r>
            <a:r>
              <a:rPr lang="en-US" sz="1800" dirty="0" err="1">
                <a:effectLst/>
                <a:latin typeface="Times New Roman" panose="02020603050405020304" pitchFamily="18" charset="0"/>
                <a:ea typeface="Times New Roman" panose="02020603050405020304" pitchFamily="18" charset="0"/>
              </a:rPr>
              <a:t>mortality</a:t>
            </a:r>
            <a:r>
              <a:rPr lang="en-US" sz="1800" baseline="-25000" dirty="0" err="1">
                <a:effectLst/>
                <a:latin typeface="Times New Roman" panose="02020603050405020304" pitchFamily="18" charset="0"/>
                <a:ea typeface="Times New Roman" panose="02020603050405020304" pitchFamily="18" charset="0"/>
              </a:rPr>
              <a:t>dt</a:t>
            </a:r>
            <a:r>
              <a:rPr lang="en-US" sz="1800" dirty="0">
                <a:effectLst/>
                <a:latin typeface="Times New Roman" panose="02020603050405020304" pitchFamily="18" charset="0"/>
                <a:ea typeface="Times New Roman" panose="02020603050405020304" pitchFamily="18" charset="0"/>
              </a:rPr>
              <a:t> is one of the following variables:</a:t>
            </a:r>
          </a:p>
          <a:p>
            <a:endParaRPr lang="en-US" dirty="0"/>
          </a:p>
        </p:txBody>
      </p:sp>
      <p:graphicFrame>
        <p:nvGraphicFramePr>
          <p:cNvPr id="8" name="Table 7">
            <a:extLst>
              <a:ext uri="{FF2B5EF4-FFF2-40B4-BE49-F238E27FC236}">
                <a16:creationId xmlns:a16="http://schemas.microsoft.com/office/drawing/2014/main" id="{6525D5C1-94AA-3706-62D4-21A7CF933BA9}"/>
              </a:ext>
            </a:extLst>
          </p:cNvPr>
          <p:cNvGraphicFramePr>
            <a:graphicFrameLocks noGrp="1"/>
          </p:cNvGraphicFramePr>
          <p:nvPr/>
        </p:nvGraphicFramePr>
        <p:xfrm>
          <a:off x="502227" y="3002159"/>
          <a:ext cx="10928927" cy="1920240"/>
        </p:xfrm>
        <a:graphic>
          <a:graphicData uri="http://schemas.openxmlformats.org/drawingml/2006/table">
            <a:tbl>
              <a:tblPr firstRow="1" firstCol="1" bandRow="1">
                <a:tableStyleId>{5C22544A-7EE6-4342-B048-85BDC9FD1C3A}</a:tableStyleId>
              </a:tblPr>
              <a:tblGrid>
                <a:gridCol w="1996631">
                  <a:extLst>
                    <a:ext uri="{9D8B030D-6E8A-4147-A177-3AD203B41FA5}">
                      <a16:colId xmlns:a16="http://schemas.microsoft.com/office/drawing/2014/main" val="1665806931"/>
                    </a:ext>
                  </a:extLst>
                </a:gridCol>
                <a:gridCol w="8932296">
                  <a:extLst>
                    <a:ext uri="{9D8B030D-6E8A-4147-A177-3AD203B41FA5}">
                      <a16:colId xmlns:a16="http://schemas.microsoft.com/office/drawing/2014/main" val="1322545780"/>
                    </a:ext>
                  </a:extLst>
                </a:gridCol>
              </a:tblGrid>
              <a:tr h="0">
                <a:tc>
                  <a:txBody>
                    <a:bodyPr/>
                    <a:lstStyle/>
                    <a:p>
                      <a:pPr marL="0" marR="0" algn="r">
                        <a:spcBef>
                          <a:spcPts val="0"/>
                        </a:spcBef>
                        <a:spcAft>
                          <a:spcPts val="0"/>
                        </a:spcAft>
                      </a:pPr>
                      <a:r>
                        <a:rPr lang="en-US" sz="1800" b="0">
                          <a:solidFill>
                            <a:schemeClr val="tx1"/>
                          </a:solidFill>
                          <a:effectLst/>
                          <a:latin typeface="Times New Roman" panose="02020603050405020304" pitchFamily="18" charset="0"/>
                          <a:cs typeface="Times New Roman" panose="02020603050405020304" pitchFamily="18" charset="0"/>
                        </a:rPr>
                        <a:t>ypll85</a:t>
                      </a:r>
                      <a:r>
                        <a:rPr lang="en-US" sz="1800" b="0" baseline="-25000">
                          <a:solidFill>
                            <a:schemeClr val="tx1"/>
                          </a:solidFill>
                          <a:effectLst/>
                          <a:latin typeface="Times New Roman" panose="02020603050405020304" pitchFamily="18" charset="0"/>
                          <a:cs typeface="Times New Roman" panose="02020603050405020304" pitchFamily="18" charset="0"/>
                        </a:rPr>
                        <a:t>dt</a:t>
                      </a:r>
                      <a:endParaRPr lang="en-US"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the number of years of potential life lost before age 85 due to disease d in year t (t = 1999, 2000, …, 2019)</a:t>
                      </a:r>
                    </a:p>
                    <a:p>
                      <a:pPr marL="0" marR="0">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56978782"/>
                  </a:ext>
                </a:extLst>
              </a:tr>
              <a:tr h="0">
                <a:tc>
                  <a:txBody>
                    <a:bodyPr/>
                    <a:lstStyle/>
                    <a:p>
                      <a:pPr marL="0" marR="0" algn="r">
                        <a:spcBef>
                          <a:spcPts val="0"/>
                        </a:spcBef>
                        <a:spcAft>
                          <a:spcPts val="0"/>
                        </a:spcAft>
                      </a:pPr>
                      <a:r>
                        <a:rPr lang="en-US" sz="1800" b="0">
                          <a:solidFill>
                            <a:schemeClr val="tx1"/>
                          </a:solidFill>
                          <a:effectLst/>
                          <a:latin typeface="Times New Roman" panose="02020603050405020304" pitchFamily="18" charset="0"/>
                          <a:cs typeface="Times New Roman" panose="02020603050405020304" pitchFamily="18" charset="0"/>
                        </a:rPr>
                        <a:t>ypll75</a:t>
                      </a:r>
                      <a:r>
                        <a:rPr lang="en-US" sz="1800" b="0" baseline="-25000">
                          <a:solidFill>
                            <a:schemeClr val="tx1"/>
                          </a:solidFill>
                          <a:effectLst/>
                          <a:latin typeface="Times New Roman" panose="02020603050405020304" pitchFamily="18" charset="0"/>
                          <a:cs typeface="Times New Roman" panose="02020603050405020304" pitchFamily="18" charset="0"/>
                        </a:rPr>
                        <a:t>dt</a:t>
                      </a:r>
                      <a:endParaRPr lang="en-US"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b="0">
                          <a:solidFill>
                            <a:schemeClr val="tx1"/>
                          </a:solidFill>
                          <a:effectLst/>
                          <a:latin typeface="Times New Roman" panose="02020603050405020304" pitchFamily="18" charset="0"/>
                          <a:cs typeface="Times New Roman" panose="02020603050405020304" pitchFamily="18" charset="0"/>
                        </a:rPr>
                        <a:t>= the number of years of potential life lost before age 75 due to disease d in year t</a:t>
                      </a:r>
                    </a:p>
                    <a:p>
                      <a:pPr marL="0" marR="0">
                        <a:spcBef>
                          <a:spcPts val="0"/>
                        </a:spcBef>
                        <a:spcAft>
                          <a:spcPts val="0"/>
                        </a:spcAft>
                      </a:pPr>
                      <a:r>
                        <a:rPr lang="en-US" sz="1800" b="0">
                          <a:solidFill>
                            <a:schemeClr val="tx1"/>
                          </a:solidFill>
                          <a:effectLst/>
                          <a:latin typeface="Times New Roman" panose="02020603050405020304" pitchFamily="18" charset="0"/>
                          <a:cs typeface="Times New Roman" panose="02020603050405020304" pitchFamily="18" charset="0"/>
                        </a:rPr>
                        <a:t> </a:t>
                      </a:r>
                      <a:endParaRPr lang="en-US"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60530854"/>
                  </a:ext>
                </a:extLst>
              </a:tr>
              <a:tr h="0">
                <a:tc>
                  <a:txBody>
                    <a:bodyPr/>
                    <a:lstStyle/>
                    <a:p>
                      <a:pPr marL="0" marR="0" algn="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ypll65</a:t>
                      </a:r>
                      <a:r>
                        <a:rPr lang="en-US" sz="1800" b="0" baseline="-25000" dirty="0">
                          <a:solidFill>
                            <a:schemeClr val="tx1"/>
                          </a:solidFill>
                          <a:effectLst/>
                          <a:latin typeface="Times New Roman" panose="02020603050405020304" pitchFamily="18" charset="0"/>
                          <a:cs typeface="Times New Roman" panose="02020603050405020304" pitchFamily="18" charset="0"/>
                        </a:rPr>
                        <a:t>dt</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the number of years of potential life lost before age 65 due to disease d in year t</a:t>
                      </a:r>
                    </a:p>
                    <a:p>
                      <a:pPr marL="0" marR="0">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2564884"/>
                  </a:ext>
                </a:extLst>
              </a:tr>
            </a:tbl>
          </a:graphicData>
        </a:graphic>
      </p:graphicFrame>
      <p:sp>
        <p:nvSpPr>
          <p:cNvPr id="9" name="Content Placeholder 2">
            <a:extLst>
              <a:ext uri="{FF2B5EF4-FFF2-40B4-BE49-F238E27FC236}">
                <a16:creationId xmlns:a16="http://schemas.microsoft.com/office/drawing/2014/main" id="{6944BE4B-D6AB-7943-F6A4-74F7A4252514}"/>
              </a:ext>
            </a:extLst>
          </p:cNvPr>
          <p:cNvSpPr txBox="1">
            <a:spLocks/>
          </p:cNvSpPr>
          <p:nvPr/>
        </p:nvSpPr>
        <p:spPr>
          <a:xfrm>
            <a:off x="708890" y="4741769"/>
            <a:ext cx="10515600" cy="3633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kern="0" dirty="0">
                <a:latin typeface="Times New Roman" panose="02020603050405020304" pitchFamily="18" charset="0"/>
                <a:ea typeface="Times New Roman" panose="02020603050405020304" pitchFamily="18" charset="0"/>
              </a:rPr>
              <a:t>and </a:t>
            </a:r>
            <a:r>
              <a:rPr lang="en-US" sz="1800" kern="0" dirty="0" err="1">
                <a:latin typeface="Times New Roman" panose="02020603050405020304" pitchFamily="18" charset="0"/>
                <a:ea typeface="Times New Roman" panose="02020603050405020304" pitchFamily="18" charset="0"/>
              </a:rPr>
              <a:t>vintage_measure</a:t>
            </a:r>
            <a:r>
              <a:rPr lang="en-US" sz="1800" kern="0" baseline="-25000" dirty="0" err="1">
                <a:latin typeface="Times New Roman" panose="02020603050405020304" pitchFamily="18" charset="0"/>
                <a:ea typeface="Times New Roman" panose="02020603050405020304" pitchFamily="18" charset="0"/>
              </a:rPr>
              <a:t>d,t</a:t>
            </a:r>
            <a:r>
              <a:rPr lang="en-US" sz="1800" kern="0" baseline="-25000" dirty="0">
                <a:latin typeface="Times New Roman" panose="02020603050405020304" pitchFamily="18" charset="0"/>
                <a:ea typeface="Times New Roman" panose="02020603050405020304" pitchFamily="18" charset="0"/>
              </a:rPr>
              <a:t>-k</a:t>
            </a:r>
            <a:r>
              <a:rPr lang="en-US" sz="1800" kern="0" dirty="0">
                <a:latin typeface="Times New Roman" panose="02020603050405020304" pitchFamily="18" charset="0"/>
                <a:ea typeface="Times New Roman" panose="02020603050405020304" pitchFamily="18" charset="0"/>
              </a:rPr>
              <a:t> is one of the following variables:</a:t>
            </a:r>
            <a:endParaRPr lang="en-US" dirty="0"/>
          </a:p>
        </p:txBody>
      </p:sp>
      <p:graphicFrame>
        <p:nvGraphicFramePr>
          <p:cNvPr id="10" name="Table 9">
            <a:extLst>
              <a:ext uri="{FF2B5EF4-FFF2-40B4-BE49-F238E27FC236}">
                <a16:creationId xmlns:a16="http://schemas.microsoft.com/office/drawing/2014/main" id="{8D8B7200-C6DD-9E87-8F4D-C32BFB20852A}"/>
              </a:ext>
            </a:extLst>
          </p:cNvPr>
          <p:cNvGraphicFramePr>
            <a:graphicFrameLocks noGrp="1"/>
          </p:cNvGraphicFramePr>
          <p:nvPr/>
        </p:nvGraphicFramePr>
        <p:xfrm>
          <a:off x="502227" y="5121274"/>
          <a:ext cx="10280073" cy="1371600"/>
        </p:xfrm>
        <a:graphic>
          <a:graphicData uri="http://schemas.openxmlformats.org/drawingml/2006/table">
            <a:tbl>
              <a:tblPr firstRow="1" firstCol="1" bandRow="1">
                <a:tableStyleId>{5C22544A-7EE6-4342-B048-85BDC9FD1C3A}</a:tableStyleId>
              </a:tblPr>
              <a:tblGrid>
                <a:gridCol w="1979051">
                  <a:extLst>
                    <a:ext uri="{9D8B030D-6E8A-4147-A177-3AD203B41FA5}">
                      <a16:colId xmlns:a16="http://schemas.microsoft.com/office/drawing/2014/main" val="3157913626"/>
                    </a:ext>
                  </a:extLst>
                </a:gridCol>
                <a:gridCol w="8301022">
                  <a:extLst>
                    <a:ext uri="{9D8B030D-6E8A-4147-A177-3AD203B41FA5}">
                      <a16:colId xmlns:a16="http://schemas.microsoft.com/office/drawing/2014/main" val="3467111422"/>
                    </a:ext>
                  </a:extLst>
                </a:gridCol>
              </a:tblGrid>
              <a:tr h="382270">
                <a:tc>
                  <a:txBody>
                    <a:bodyPr/>
                    <a:lstStyle/>
                    <a:p>
                      <a:pPr marL="0" marR="0" algn="r">
                        <a:lnSpc>
                          <a:spcPct val="150000"/>
                        </a:lnSpc>
                        <a:spcBef>
                          <a:spcPts val="0"/>
                        </a:spcBef>
                        <a:spcAft>
                          <a:spcPts val="0"/>
                        </a:spcAft>
                      </a:pPr>
                      <a:r>
                        <a:rPr lang="en-US" sz="1800" b="0" dirty="0" err="1">
                          <a:solidFill>
                            <a:schemeClr val="tx1"/>
                          </a:solidFill>
                          <a:effectLst/>
                          <a:latin typeface="Times New Roman" panose="02020603050405020304" pitchFamily="18" charset="0"/>
                          <a:cs typeface="Times New Roman" panose="02020603050405020304" pitchFamily="18" charset="0"/>
                        </a:rPr>
                        <a:t>vint_mean</a:t>
                      </a:r>
                      <a:r>
                        <a:rPr lang="en-US" sz="1800" b="0" baseline="-25000" dirty="0" err="1">
                          <a:solidFill>
                            <a:schemeClr val="tx1"/>
                          </a:solidFill>
                          <a:effectLst/>
                          <a:latin typeface="Times New Roman" panose="02020603050405020304" pitchFamily="18" charset="0"/>
                          <a:cs typeface="Times New Roman" panose="02020603050405020304" pitchFamily="18" charset="0"/>
                        </a:rPr>
                        <a:t>d,t</a:t>
                      </a:r>
                      <a:r>
                        <a:rPr lang="en-US" sz="1800" b="0" baseline="-25000" dirty="0">
                          <a:solidFill>
                            <a:schemeClr val="tx1"/>
                          </a:solidFill>
                          <a:effectLst/>
                          <a:latin typeface="Times New Roman" panose="02020603050405020304" pitchFamily="18" charset="0"/>
                          <a:cs typeface="Times New Roman" panose="02020603050405020304" pitchFamily="18" charset="0"/>
                        </a:rPr>
                        <a:t>-k</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the mean vintage (year of first appearance in PubMed) of descriptors of articles about disease d published in year t-k (k = 0, 2, …, 20)</a:t>
                      </a:r>
                    </a:p>
                    <a:p>
                      <a:pPr marL="0" marR="0">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14996050"/>
                  </a:ext>
                </a:extLst>
              </a:tr>
              <a:tr h="0">
                <a:tc>
                  <a:txBody>
                    <a:bodyPr/>
                    <a:lstStyle/>
                    <a:p>
                      <a:pPr marL="0" marR="0" algn="r">
                        <a:lnSpc>
                          <a:spcPct val="150000"/>
                        </a:lnSpc>
                        <a:spcBef>
                          <a:spcPts val="0"/>
                        </a:spcBef>
                        <a:spcAft>
                          <a:spcPts val="0"/>
                        </a:spcAft>
                      </a:pPr>
                      <a:r>
                        <a:rPr lang="en-US" sz="1800" b="0">
                          <a:solidFill>
                            <a:schemeClr val="tx1"/>
                          </a:solidFill>
                          <a:effectLst/>
                          <a:latin typeface="Times New Roman" panose="02020603050405020304" pitchFamily="18" charset="0"/>
                          <a:cs typeface="Times New Roman" panose="02020603050405020304" pitchFamily="18" charset="0"/>
                        </a:rPr>
                        <a:t>post1990%</a:t>
                      </a:r>
                      <a:r>
                        <a:rPr lang="en-US" sz="1800" b="0" baseline="-25000">
                          <a:solidFill>
                            <a:schemeClr val="tx1"/>
                          </a:solidFill>
                          <a:effectLst/>
                          <a:latin typeface="Times New Roman" panose="02020603050405020304" pitchFamily="18" charset="0"/>
                          <a:cs typeface="Times New Roman" panose="02020603050405020304" pitchFamily="18" charset="0"/>
                        </a:rPr>
                        <a:t>d,t-k</a:t>
                      </a:r>
                      <a:endParaRPr lang="en-US"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the fraction of descriptors of articles about disease d published in year t-k that first appeared in PubMed after 1990</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30115002"/>
                  </a:ext>
                </a:extLst>
              </a:tr>
            </a:tbl>
          </a:graphicData>
        </a:graphic>
      </p:graphicFrame>
      <p:sp>
        <p:nvSpPr>
          <p:cNvPr id="4" name="Slide Number Placeholder 3">
            <a:extLst>
              <a:ext uri="{FF2B5EF4-FFF2-40B4-BE49-F238E27FC236}">
                <a16:creationId xmlns:a16="http://schemas.microsoft.com/office/drawing/2014/main" id="{52A59386-2DCB-CB36-3882-2F4559B8EBE5}"/>
              </a:ext>
            </a:extLst>
          </p:cNvPr>
          <p:cNvSpPr>
            <a:spLocks noGrp="1"/>
          </p:cNvSpPr>
          <p:nvPr>
            <p:ph type="sldNum" sz="quarter" idx="12"/>
          </p:nvPr>
        </p:nvSpPr>
        <p:spPr/>
        <p:txBody>
          <a:bodyPr/>
          <a:lstStyle/>
          <a:p>
            <a:fld id="{391FDF82-3C99-4432-9093-515A2615647A}" type="slidenum">
              <a:rPr lang="en-US" smtClean="0"/>
              <a:t>12</a:t>
            </a:fld>
            <a:endParaRPr lang="en-US"/>
          </a:p>
        </p:txBody>
      </p:sp>
    </p:spTree>
    <p:extLst>
      <p:ext uri="{BB962C8B-B14F-4D97-AF65-F5344CB8AC3E}">
        <p14:creationId xmlns:p14="http://schemas.microsoft.com/office/powerpoint/2010/main" val="226218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3EEA-19F9-4B1F-3A2B-4898750CD8C0}"/>
              </a:ext>
            </a:extLst>
          </p:cNvPr>
          <p:cNvSpPr>
            <a:spLocks noGrp="1"/>
          </p:cNvSpPr>
          <p:nvPr>
            <p:ph type="title"/>
          </p:nvPr>
        </p:nvSpPr>
        <p:spPr/>
        <p:txBody>
          <a:bodyPr/>
          <a:lstStyle/>
          <a:p>
            <a:pPr algn="ctr"/>
            <a:r>
              <a:rPr lang="en-US" dirty="0"/>
              <a:t>Racial differences?</a:t>
            </a:r>
          </a:p>
        </p:txBody>
      </p:sp>
      <p:sp>
        <p:nvSpPr>
          <p:cNvPr id="3" name="Content Placeholder 2">
            <a:extLst>
              <a:ext uri="{FF2B5EF4-FFF2-40B4-BE49-F238E27FC236}">
                <a16:creationId xmlns:a16="http://schemas.microsoft.com/office/drawing/2014/main" id="{92F37B51-9EAA-8BFF-CB78-44563AB046DE}"/>
              </a:ext>
            </a:extLst>
          </p:cNvPr>
          <p:cNvSpPr>
            <a:spLocks noGrp="1"/>
          </p:cNvSpPr>
          <p:nvPr>
            <p:ph idx="1"/>
          </p:nvPr>
        </p:nvSpPr>
        <p:spPr/>
        <p:txBody>
          <a:bodyPr>
            <a:noAutofit/>
          </a:bodyPr>
          <a:lstStyle/>
          <a:p>
            <a:r>
              <a:rPr lang="en-US" sz="3600" dirty="0">
                <a:effectLst/>
                <a:latin typeface="Times New Roman" panose="02020603050405020304" pitchFamily="18" charset="0"/>
                <a:ea typeface="Times New Roman" panose="02020603050405020304" pitchFamily="18" charset="0"/>
              </a:rPr>
              <a:t>To explore whether biomedical innovation had different effects on the mortality of whites and blacks, we also estimate models using race-specific mortality data.  </a:t>
            </a:r>
          </a:p>
        </p:txBody>
      </p:sp>
      <p:sp>
        <p:nvSpPr>
          <p:cNvPr id="4" name="Slide Number Placeholder 3">
            <a:extLst>
              <a:ext uri="{FF2B5EF4-FFF2-40B4-BE49-F238E27FC236}">
                <a16:creationId xmlns:a16="http://schemas.microsoft.com/office/drawing/2014/main" id="{5C16CC3A-A943-BECF-8670-32D793F6F434}"/>
              </a:ext>
            </a:extLst>
          </p:cNvPr>
          <p:cNvSpPr>
            <a:spLocks noGrp="1"/>
          </p:cNvSpPr>
          <p:nvPr>
            <p:ph type="sldNum" sz="quarter" idx="12"/>
          </p:nvPr>
        </p:nvSpPr>
        <p:spPr/>
        <p:txBody>
          <a:bodyPr/>
          <a:lstStyle/>
          <a:p>
            <a:fld id="{391FDF82-3C99-4432-9093-515A2615647A}" type="slidenum">
              <a:rPr lang="en-US" smtClean="0"/>
              <a:t>13</a:t>
            </a:fld>
            <a:endParaRPr lang="en-US"/>
          </a:p>
        </p:txBody>
      </p:sp>
    </p:spTree>
    <p:extLst>
      <p:ext uri="{BB962C8B-B14F-4D97-AF65-F5344CB8AC3E}">
        <p14:creationId xmlns:p14="http://schemas.microsoft.com/office/powerpoint/2010/main" val="51372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9647-520E-3807-920C-7FB9AD6AD6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6577F4-17E4-FAFD-A848-B3AE0CC08A87}"/>
              </a:ext>
            </a:extLst>
          </p:cNvPr>
          <p:cNvSpPr>
            <a:spLocks noGrp="1"/>
          </p:cNvSpPr>
          <p:nvPr>
            <p:ph idx="1"/>
          </p:nvPr>
        </p:nvSpPr>
        <p:spPr>
          <a:xfrm>
            <a:off x="838200" y="1825625"/>
            <a:ext cx="10515600" cy="363393"/>
          </a:xfrm>
        </p:spPr>
        <p:txBody>
          <a:bodyPr/>
          <a:lstStyle/>
          <a:p>
            <a:pPr marL="0" indent="0">
              <a:buNone/>
            </a:pPr>
            <a:r>
              <a:rPr lang="en-US" sz="1800" kern="0" dirty="0" err="1">
                <a:effectLst/>
                <a:latin typeface="Times New Roman" panose="02020603050405020304" pitchFamily="18" charset="0"/>
                <a:ea typeface="Times New Roman" panose="02020603050405020304" pitchFamily="18" charset="0"/>
              </a:rPr>
              <a:t>vintage_measure</a:t>
            </a:r>
            <a:r>
              <a:rPr lang="en-US" sz="1800" kern="0" baseline="-25000" dirty="0" err="1">
                <a:effectLst/>
                <a:latin typeface="Times New Roman" panose="02020603050405020304" pitchFamily="18" charset="0"/>
                <a:ea typeface="Times New Roman" panose="02020603050405020304" pitchFamily="18" charset="0"/>
              </a:rPr>
              <a:t>d,t</a:t>
            </a:r>
            <a:r>
              <a:rPr lang="en-US" sz="1800" kern="0" baseline="-25000" dirty="0">
                <a:effectLst/>
                <a:latin typeface="Times New Roman" panose="02020603050405020304" pitchFamily="18" charset="0"/>
                <a:ea typeface="Times New Roman" panose="02020603050405020304" pitchFamily="18" charset="0"/>
              </a:rPr>
              <a:t>-k</a:t>
            </a:r>
            <a:r>
              <a:rPr lang="en-US" sz="1800" kern="0" dirty="0">
                <a:effectLst/>
                <a:latin typeface="Times New Roman" panose="02020603050405020304" pitchFamily="18" charset="0"/>
                <a:ea typeface="Times New Roman" panose="02020603050405020304" pitchFamily="18" charset="0"/>
              </a:rPr>
              <a:t> is one of the following variables:</a:t>
            </a:r>
            <a:endParaRPr lang="en-US" dirty="0"/>
          </a:p>
        </p:txBody>
      </p:sp>
      <p:graphicFrame>
        <p:nvGraphicFramePr>
          <p:cNvPr id="4" name="Table 3">
            <a:extLst>
              <a:ext uri="{FF2B5EF4-FFF2-40B4-BE49-F238E27FC236}">
                <a16:creationId xmlns:a16="http://schemas.microsoft.com/office/drawing/2014/main" id="{E9FE2846-5FC0-68EC-BCEF-A0449C99A803}"/>
              </a:ext>
            </a:extLst>
          </p:cNvPr>
          <p:cNvGraphicFramePr>
            <a:graphicFrameLocks noGrp="1"/>
          </p:cNvGraphicFramePr>
          <p:nvPr>
            <p:extLst>
              <p:ext uri="{D42A27DB-BD31-4B8C-83A1-F6EECF244321}">
                <p14:modId xmlns:p14="http://schemas.microsoft.com/office/powerpoint/2010/main" val="457670577"/>
              </p:ext>
            </p:extLst>
          </p:nvPr>
        </p:nvGraphicFramePr>
        <p:xfrm>
          <a:off x="572654" y="2528094"/>
          <a:ext cx="10280073" cy="1371600"/>
        </p:xfrm>
        <a:graphic>
          <a:graphicData uri="http://schemas.openxmlformats.org/drawingml/2006/table">
            <a:tbl>
              <a:tblPr firstRow="1" firstCol="1" bandRow="1">
                <a:tableStyleId>{5C22544A-7EE6-4342-B048-85BDC9FD1C3A}</a:tableStyleId>
              </a:tblPr>
              <a:tblGrid>
                <a:gridCol w="1979051">
                  <a:extLst>
                    <a:ext uri="{9D8B030D-6E8A-4147-A177-3AD203B41FA5}">
                      <a16:colId xmlns:a16="http://schemas.microsoft.com/office/drawing/2014/main" val="3157913626"/>
                    </a:ext>
                  </a:extLst>
                </a:gridCol>
                <a:gridCol w="8301022">
                  <a:extLst>
                    <a:ext uri="{9D8B030D-6E8A-4147-A177-3AD203B41FA5}">
                      <a16:colId xmlns:a16="http://schemas.microsoft.com/office/drawing/2014/main" val="3467111422"/>
                    </a:ext>
                  </a:extLst>
                </a:gridCol>
              </a:tblGrid>
              <a:tr h="382270">
                <a:tc>
                  <a:txBody>
                    <a:bodyPr/>
                    <a:lstStyle/>
                    <a:p>
                      <a:pPr marL="0" marR="0" algn="r">
                        <a:lnSpc>
                          <a:spcPct val="150000"/>
                        </a:lnSpc>
                        <a:spcBef>
                          <a:spcPts val="0"/>
                        </a:spcBef>
                        <a:spcAft>
                          <a:spcPts val="0"/>
                        </a:spcAft>
                      </a:pPr>
                      <a:r>
                        <a:rPr lang="en-US" sz="1800" b="0">
                          <a:solidFill>
                            <a:schemeClr val="tx1"/>
                          </a:solidFill>
                          <a:effectLst/>
                          <a:latin typeface="Times New Roman" panose="02020603050405020304" pitchFamily="18" charset="0"/>
                          <a:cs typeface="Times New Roman" panose="02020603050405020304" pitchFamily="18" charset="0"/>
                        </a:rPr>
                        <a:t>vint_mean</a:t>
                      </a:r>
                      <a:r>
                        <a:rPr lang="en-US" sz="1800" b="0" baseline="-25000">
                          <a:solidFill>
                            <a:schemeClr val="tx1"/>
                          </a:solidFill>
                          <a:effectLst/>
                          <a:latin typeface="Times New Roman" panose="02020603050405020304" pitchFamily="18" charset="0"/>
                          <a:cs typeface="Times New Roman" panose="02020603050405020304" pitchFamily="18" charset="0"/>
                        </a:rPr>
                        <a:t>d,t-k</a:t>
                      </a:r>
                      <a:endParaRPr lang="en-US"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the mean vintage (year of first appearance in PubMed) of descriptors of articles about disease d published in year t-k (k = 0, 2, …, 20)</a:t>
                      </a:r>
                    </a:p>
                    <a:p>
                      <a:pPr marL="0" marR="0">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14996050"/>
                  </a:ext>
                </a:extLst>
              </a:tr>
              <a:tr h="0">
                <a:tc>
                  <a:txBody>
                    <a:bodyPr/>
                    <a:lstStyle/>
                    <a:p>
                      <a:pPr marL="0" marR="0" algn="r">
                        <a:lnSpc>
                          <a:spcPct val="150000"/>
                        </a:lnSpc>
                        <a:spcBef>
                          <a:spcPts val="0"/>
                        </a:spcBef>
                        <a:spcAft>
                          <a:spcPts val="0"/>
                        </a:spcAft>
                      </a:pPr>
                      <a:r>
                        <a:rPr lang="en-US" sz="1800" b="0">
                          <a:solidFill>
                            <a:schemeClr val="tx1"/>
                          </a:solidFill>
                          <a:effectLst/>
                          <a:latin typeface="Times New Roman" panose="02020603050405020304" pitchFamily="18" charset="0"/>
                          <a:cs typeface="Times New Roman" panose="02020603050405020304" pitchFamily="18" charset="0"/>
                        </a:rPr>
                        <a:t>post1990%</a:t>
                      </a:r>
                      <a:r>
                        <a:rPr lang="en-US" sz="1800" b="0" baseline="-25000">
                          <a:solidFill>
                            <a:schemeClr val="tx1"/>
                          </a:solidFill>
                          <a:effectLst/>
                          <a:latin typeface="Times New Roman" panose="02020603050405020304" pitchFamily="18" charset="0"/>
                          <a:cs typeface="Times New Roman" panose="02020603050405020304" pitchFamily="18" charset="0"/>
                        </a:rPr>
                        <a:t>d,t-k</a:t>
                      </a:r>
                      <a:endParaRPr lang="en-US"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the fraction of descriptors of articles about disease d published in year t-k that first appeared in PubMed after 1990</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30115002"/>
                  </a:ext>
                </a:extLst>
              </a:tr>
            </a:tbl>
          </a:graphicData>
        </a:graphic>
      </p:graphicFrame>
      <p:sp>
        <p:nvSpPr>
          <p:cNvPr id="5" name="Slide Number Placeholder 4">
            <a:extLst>
              <a:ext uri="{FF2B5EF4-FFF2-40B4-BE49-F238E27FC236}">
                <a16:creationId xmlns:a16="http://schemas.microsoft.com/office/drawing/2014/main" id="{CABFAFE2-5CC4-037F-7A14-4E6D3CE3B14A}"/>
              </a:ext>
            </a:extLst>
          </p:cNvPr>
          <p:cNvSpPr>
            <a:spLocks noGrp="1"/>
          </p:cNvSpPr>
          <p:nvPr>
            <p:ph type="sldNum" sz="quarter" idx="12"/>
          </p:nvPr>
        </p:nvSpPr>
        <p:spPr/>
        <p:txBody>
          <a:bodyPr/>
          <a:lstStyle/>
          <a:p>
            <a:fld id="{391FDF82-3C99-4432-9093-515A2615647A}" type="slidenum">
              <a:rPr lang="en-US" smtClean="0"/>
              <a:t>14</a:t>
            </a:fld>
            <a:endParaRPr lang="en-US"/>
          </a:p>
        </p:txBody>
      </p:sp>
    </p:spTree>
    <p:extLst>
      <p:ext uri="{BB962C8B-B14F-4D97-AF65-F5344CB8AC3E}">
        <p14:creationId xmlns:p14="http://schemas.microsoft.com/office/powerpoint/2010/main" val="249224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BC051F-43D4-319C-24A9-D20352FA8630}"/>
              </a:ext>
            </a:extLst>
          </p:cNvPr>
          <p:cNvGraphicFramePr>
            <a:graphicFrameLocks noGrp="1"/>
          </p:cNvGraphicFramePr>
          <p:nvPr/>
        </p:nvGraphicFramePr>
        <p:xfrm>
          <a:off x="1757319" y="278759"/>
          <a:ext cx="8677362" cy="630048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525B3FE5-38BA-58E2-80BB-7F45BC941755}"/>
              </a:ext>
            </a:extLst>
          </p:cNvPr>
          <p:cNvSpPr>
            <a:spLocks noGrp="1"/>
          </p:cNvSpPr>
          <p:nvPr>
            <p:ph type="sldNum" sz="quarter" idx="12"/>
          </p:nvPr>
        </p:nvSpPr>
        <p:spPr/>
        <p:txBody>
          <a:bodyPr/>
          <a:lstStyle/>
          <a:p>
            <a:fld id="{391FDF82-3C99-4432-9093-515A2615647A}" type="slidenum">
              <a:rPr lang="en-US" smtClean="0"/>
              <a:t>15</a:t>
            </a:fld>
            <a:endParaRPr lang="en-US"/>
          </a:p>
        </p:txBody>
      </p:sp>
    </p:spTree>
    <p:extLst>
      <p:ext uri="{BB962C8B-B14F-4D97-AF65-F5344CB8AC3E}">
        <p14:creationId xmlns:p14="http://schemas.microsoft.com/office/powerpoint/2010/main" val="3866505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A560-54FF-7AC0-4F60-A52FD59734FF}"/>
              </a:ext>
            </a:extLst>
          </p:cNvPr>
          <p:cNvSpPr>
            <a:spLocks noGrp="1"/>
          </p:cNvSpPr>
          <p:nvPr>
            <p:ph type="ctrTitle"/>
          </p:nvPr>
        </p:nvSpPr>
        <p:spPr/>
        <p:txBody>
          <a:bodyPr/>
          <a:lstStyle/>
          <a:p>
            <a:r>
              <a:rPr lang="en-US" dirty="0"/>
              <a:t>Lags</a:t>
            </a:r>
          </a:p>
        </p:txBody>
      </p:sp>
      <p:sp>
        <p:nvSpPr>
          <p:cNvPr id="3" name="Subtitle 2">
            <a:extLst>
              <a:ext uri="{FF2B5EF4-FFF2-40B4-BE49-F238E27FC236}">
                <a16:creationId xmlns:a16="http://schemas.microsoft.com/office/drawing/2014/main" id="{85AE85DC-D18B-DDD7-4FD8-75620474707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AB230F6-4BF1-A595-25E4-FE458230B9A1}"/>
              </a:ext>
            </a:extLst>
          </p:cNvPr>
          <p:cNvSpPr>
            <a:spLocks noGrp="1"/>
          </p:cNvSpPr>
          <p:nvPr>
            <p:ph type="sldNum" sz="quarter" idx="12"/>
          </p:nvPr>
        </p:nvSpPr>
        <p:spPr/>
        <p:txBody>
          <a:bodyPr/>
          <a:lstStyle/>
          <a:p>
            <a:fld id="{391FDF82-3C99-4432-9093-515A2615647A}" type="slidenum">
              <a:rPr lang="en-US" smtClean="0"/>
              <a:t>16</a:t>
            </a:fld>
            <a:endParaRPr lang="en-US"/>
          </a:p>
        </p:txBody>
      </p:sp>
    </p:spTree>
    <p:extLst>
      <p:ext uri="{BB962C8B-B14F-4D97-AF65-F5344CB8AC3E}">
        <p14:creationId xmlns:p14="http://schemas.microsoft.com/office/powerpoint/2010/main" val="277255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21E4-E723-1315-AB2D-125DA9E1CED3}"/>
              </a:ext>
            </a:extLst>
          </p:cNvPr>
          <p:cNvSpPr>
            <a:spLocks noGrp="1"/>
          </p:cNvSpPr>
          <p:nvPr>
            <p:ph type="title"/>
          </p:nvPr>
        </p:nvSpPr>
        <p:spPr/>
        <p:txBody>
          <a:bodyPr>
            <a:noAutofit/>
          </a:bodyPr>
          <a:lstStyle/>
          <a:p>
            <a:pPr algn="ctr"/>
            <a:r>
              <a:rPr lang="en-US" sz="3200" kern="0" dirty="0">
                <a:solidFill>
                  <a:srgbClr val="212121"/>
                </a:solidFill>
                <a:highlight>
                  <a:srgbClr val="FFFFFF"/>
                </a:highlight>
                <a:latin typeface="Times New Roman" panose="02020603050405020304" pitchFamily="18" charset="0"/>
                <a:ea typeface="Times New Roman" panose="02020603050405020304" pitchFamily="18" charset="0"/>
              </a:rPr>
              <a:t>T</a:t>
            </a:r>
            <a:r>
              <a:rPr lang="en-US" sz="3200" kern="0" dirty="0">
                <a:solidFill>
                  <a:srgbClr val="212121"/>
                </a:solidFill>
                <a:effectLst/>
                <a:highlight>
                  <a:srgbClr val="FFFFFF"/>
                </a:highlight>
                <a:latin typeface="Times New Roman" panose="02020603050405020304" pitchFamily="18" charset="0"/>
                <a:ea typeface="Times New Roman" panose="02020603050405020304" pitchFamily="18" charset="0"/>
              </a:rPr>
              <a:t>iming of the relationship between the </a:t>
            </a:r>
            <a:br>
              <a:rPr lang="en-US" sz="3200" kern="0" dirty="0">
                <a:solidFill>
                  <a:srgbClr val="212121"/>
                </a:solidFill>
                <a:effectLst/>
                <a:highlight>
                  <a:srgbClr val="FFFFFF"/>
                </a:highlight>
                <a:latin typeface="Times New Roman" panose="02020603050405020304" pitchFamily="18" charset="0"/>
                <a:ea typeface="Times New Roman" panose="02020603050405020304" pitchFamily="18" charset="0"/>
              </a:rPr>
            </a:br>
            <a:r>
              <a:rPr lang="en-US" sz="3200" kern="0" dirty="0">
                <a:solidFill>
                  <a:srgbClr val="212121"/>
                </a:solidFill>
                <a:effectLst/>
                <a:highlight>
                  <a:srgbClr val="FFFFFF"/>
                </a:highlight>
                <a:latin typeface="Times New Roman" panose="02020603050405020304" pitchFamily="18" charset="0"/>
                <a:ea typeface="Times New Roman" panose="02020603050405020304" pitchFamily="18" charset="0"/>
              </a:rPr>
              <a:t>frequency of PubMed descriptors and the </a:t>
            </a:r>
            <a:br>
              <a:rPr lang="en-US" sz="3200" kern="0" dirty="0">
                <a:solidFill>
                  <a:srgbClr val="212121"/>
                </a:solidFill>
                <a:effectLst/>
                <a:highlight>
                  <a:srgbClr val="FFFFFF"/>
                </a:highlight>
                <a:latin typeface="Times New Roman" panose="02020603050405020304" pitchFamily="18" charset="0"/>
                <a:ea typeface="Times New Roman" panose="02020603050405020304" pitchFamily="18" charset="0"/>
              </a:rPr>
            </a:br>
            <a:r>
              <a:rPr lang="en-US" sz="3200" kern="0" dirty="0">
                <a:solidFill>
                  <a:srgbClr val="212121"/>
                </a:solidFill>
                <a:effectLst/>
                <a:highlight>
                  <a:srgbClr val="FFFFFF"/>
                </a:highlight>
                <a:latin typeface="Times New Roman" panose="02020603050405020304" pitchFamily="18" charset="0"/>
                <a:ea typeface="Times New Roman" panose="02020603050405020304" pitchFamily="18" charset="0"/>
              </a:rPr>
              <a:t>frequency of use of the drug</a:t>
            </a:r>
            <a:endParaRPr lang="en-US" sz="3200" dirty="0"/>
          </a:p>
        </p:txBody>
      </p:sp>
      <p:sp>
        <p:nvSpPr>
          <p:cNvPr id="3" name="Content Placeholder 2">
            <a:extLst>
              <a:ext uri="{FF2B5EF4-FFF2-40B4-BE49-F238E27FC236}">
                <a16:creationId xmlns:a16="http://schemas.microsoft.com/office/drawing/2014/main" id="{9C7AC578-868A-BD8D-8C62-76F158347FDE}"/>
              </a:ext>
            </a:extLst>
          </p:cNvPr>
          <p:cNvSpPr>
            <a:spLocks noGrp="1"/>
          </p:cNvSpPr>
          <p:nvPr>
            <p:ph idx="1"/>
          </p:nvPr>
        </p:nvSpPr>
        <p:spPr>
          <a:xfrm>
            <a:off x="838200" y="1825625"/>
            <a:ext cx="10515600" cy="1074593"/>
          </a:xfrm>
        </p:spPr>
        <p:txBody>
          <a:bodyPr/>
          <a:lstStyle/>
          <a:p>
            <a:pPr marL="0" marR="0" indent="0">
              <a:lnSpc>
                <a:spcPct val="150000"/>
              </a:lnSpc>
              <a:spcBef>
                <a:spcPts val="0"/>
              </a:spcBef>
              <a:spcAft>
                <a:spcPts val="0"/>
              </a:spcAft>
              <a:buNone/>
            </a:pPr>
            <a:r>
              <a:rPr lang="en-US" sz="1800" dirty="0">
                <a:solidFill>
                  <a:srgbClr val="212121"/>
                </a:solidFill>
                <a:highlight>
                  <a:srgbClr val="FFFFFF"/>
                </a:highlight>
                <a:latin typeface="Times New Roman" panose="02020603050405020304" pitchFamily="18" charset="0"/>
                <a:ea typeface="Times New Roman" panose="02020603050405020304" pitchFamily="18" charset="0"/>
              </a:rPr>
              <a:t>W</a:t>
            </a:r>
            <a:r>
              <a:rPr lang="en-US" sz="1800" dirty="0">
                <a:solidFill>
                  <a:srgbClr val="212121"/>
                </a:solidFill>
                <a:effectLst/>
                <a:highlight>
                  <a:srgbClr val="FFFFFF"/>
                </a:highlight>
                <a:latin typeface="Times New Roman" panose="02020603050405020304" pitchFamily="18" charset="0"/>
                <a:ea typeface="Times New Roman" panose="02020603050405020304" pitchFamily="18" charset="0"/>
              </a:rPr>
              <a:t>e estimated the following model, using data on about 600 drugs:</a:t>
            </a:r>
            <a:endParaRPr lang="en-US" sz="1800"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n_rx</a:t>
            </a:r>
            <a:r>
              <a:rPr lang="en-US" sz="1800" baseline="-25000" dirty="0" err="1">
                <a:effectLst/>
                <a:latin typeface="Times New Roman" panose="02020603050405020304" pitchFamily="18" charset="0"/>
                <a:ea typeface="Times New Roman" panose="02020603050405020304" pitchFamily="18" charset="0"/>
              </a:rPr>
              <a:t>st</a:t>
            </a: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Symbol" panose="05050102010706020507" pitchFamily="18" charset="2"/>
                <a:ea typeface="Times New Roman" panose="02020603050405020304" pitchFamily="18" charset="0"/>
              </a:rPr>
              <a:t>r</a:t>
            </a:r>
            <a:r>
              <a:rPr lang="en-US" sz="1800" baseline="-25000" dirty="0" err="1">
                <a:effectLst/>
                <a:latin typeface="Times New Roman" panose="02020603050405020304" pitchFamily="18" charset="0"/>
                <a:ea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n_descriptors</a:t>
            </a:r>
            <a:r>
              <a:rPr lang="en-US" sz="1800" baseline="-25000" dirty="0" err="1">
                <a:effectLst/>
                <a:latin typeface="Times New Roman" panose="02020603050405020304" pitchFamily="18" charset="0"/>
                <a:ea typeface="Times New Roman" panose="02020603050405020304" pitchFamily="18" charset="0"/>
              </a:rPr>
              <a:t>s,t</a:t>
            </a:r>
            <a:r>
              <a:rPr lang="en-US" sz="1800" baseline="-25000" dirty="0">
                <a:effectLst/>
                <a:latin typeface="Times New Roman" panose="02020603050405020304" pitchFamily="18" charset="0"/>
                <a:ea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rPr>
              <a:t> + </a:t>
            </a:r>
            <a:r>
              <a:rPr lang="en-US" sz="1800" dirty="0">
                <a:effectLst/>
                <a:latin typeface="Symbol" panose="05050102010706020507" pitchFamily="18" charset="2"/>
                <a:ea typeface="Times New Roman" panose="02020603050405020304" pitchFamily="18" charset="0"/>
              </a:rPr>
              <a:t>a</a:t>
            </a:r>
            <a:r>
              <a:rPr lang="en-US" sz="1800" baseline="-25000" dirty="0">
                <a:effectLst/>
                <a:latin typeface="Times New Roman" panose="02020603050405020304" pitchFamily="18" charset="0"/>
                <a:ea typeface="Times New Roman" panose="02020603050405020304" pitchFamily="18" charset="0"/>
              </a:rPr>
              <a:t>s</a:t>
            </a:r>
            <a:r>
              <a:rPr lang="en-US" sz="1800" dirty="0">
                <a:effectLst/>
                <a:latin typeface="Times New Roman" panose="02020603050405020304" pitchFamily="18" charset="0"/>
                <a:ea typeface="Times New Roman" panose="02020603050405020304" pitchFamily="18" charset="0"/>
              </a:rPr>
              <a:t> + </a:t>
            </a:r>
            <a:r>
              <a:rPr lang="en-US" sz="1800" dirty="0">
                <a:effectLst/>
                <a:latin typeface="Symbol" panose="05050102010706020507" pitchFamily="18" charset="2"/>
                <a:ea typeface="Times New Roman" panose="02020603050405020304" pitchFamily="18" charset="0"/>
              </a:rPr>
              <a:t>d</a:t>
            </a:r>
            <a:r>
              <a:rPr lang="en-US" sz="1800" baseline="-25000"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Symbol" panose="05050102010706020507" pitchFamily="18" charset="2"/>
                <a:ea typeface="Times New Roman" panose="02020603050405020304" pitchFamily="18" charset="0"/>
              </a:rPr>
              <a:t>e</a:t>
            </a:r>
            <a:r>
              <a:rPr lang="en-US" sz="1800" baseline="-25000" dirty="0" err="1">
                <a:effectLst/>
                <a:latin typeface="Times New Roman" panose="02020603050405020304" pitchFamily="18" charset="0"/>
                <a:ea typeface="Times New Roman" panose="02020603050405020304" pitchFamily="18" charset="0"/>
              </a:rPr>
              <a:t>st</a:t>
            </a:r>
            <a:r>
              <a:rPr lang="en-US" sz="1800" dirty="0">
                <a:effectLst/>
                <a:latin typeface="Times New Roman" panose="02020603050405020304" pitchFamily="18" charset="0"/>
                <a:ea typeface="Times New Roman" panose="02020603050405020304" pitchFamily="18" charset="0"/>
              </a:rPr>
              <a:t>  				(2)</a:t>
            </a:r>
          </a:p>
          <a:p>
            <a:endParaRPr lang="en-US" dirty="0"/>
          </a:p>
        </p:txBody>
      </p:sp>
      <p:graphicFrame>
        <p:nvGraphicFramePr>
          <p:cNvPr id="6" name="Table 5">
            <a:extLst>
              <a:ext uri="{FF2B5EF4-FFF2-40B4-BE49-F238E27FC236}">
                <a16:creationId xmlns:a16="http://schemas.microsoft.com/office/drawing/2014/main" id="{3B137629-9F4D-929E-9E31-022A2EC1327C}"/>
              </a:ext>
            </a:extLst>
          </p:cNvPr>
          <p:cNvGraphicFramePr>
            <a:graphicFrameLocks noGrp="1"/>
          </p:cNvGraphicFramePr>
          <p:nvPr>
            <p:extLst>
              <p:ext uri="{D42A27DB-BD31-4B8C-83A1-F6EECF244321}">
                <p14:modId xmlns:p14="http://schemas.microsoft.com/office/powerpoint/2010/main" val="2280302150"/>
              </p:ext>
            </p:extLst>
          </p:nvPr>
        </p:nvGraphicFramePr>
        <p:xfrm>
          <a:off x="1025236" y="3035155"/>
          <a:ext cx="10206182" cy="1371600"/>
        </p:xfrm>
        <a:graphic>
          <a:graphicData uri="http://schemas.openxmlformats.org/drawingml/2006/table">
            <a:tbl>
              <a:tblPr firstRow="1" firstCol="1" bandRow="1">
                <a:tableStyleId>{5C22544A-7EE6-4342-B048-85BDC9FD1C3A}</a:tableStyleId>
              </a:tblPr>
              <a:tblGrid>
                <a:gridCol w="1959369">
                  <a:extLst>
                    <a:ext uri="{9D8B030D-6E8A-4147-A177-3AD203B41FA5}">
                      <a16:colId xmlns:a16="http://schemas.microsoft.com/office/drawing/2014/main" val="2518984183"/>
                    </a:ext>
                  </a:extLst>
                </a:gridCol>
                <a:gridCol w="8246813">
                  <a:extLst>
                    <a:ext uri="{9D8B030D-6E8A-4147-A177-3AD203B41FA5}">
                      <a16:colId xmlns:a16="http://schemas.microsoft.com/office/drawing/2014/main" val="1902352178"/>
                    </a:ext>
                  </a:extLst>
                </a:gridCol>
              </a:tblGrid>
              <a:tr h="0">
                <a:tc>
                  <a:txBody>
                    <a:bodyPr/>
                    <a:lstStyle/>
                    <a:p>
                      <a:pPr marL="0" marR="0" algn="r">
                        <a:spcBef>
                          <a:spcPts val="0"/>
                        </a:spcBef>
                        <a:spcAft>
                          <a:spcPts val="0"/>
                        </a:spcAft>
                      </a:pPr>
                      <a:r>
                        <a:rPr lang="en-US" sz="1800" b="0">
                          <a:solidFill>
                            <a:schemeClr val="tx1"/>
                          </a:solidFill>
                          <a:effectLst/>
                          <a:latin typeface="Times New Roman" panose="02020603050405020304" pitchFamily="18" charset="0"/>
                          <a:cs typeface="Times New Roman" panose="02020603050405020304" pitchFamily="18" charset="0"/>
                        </a:rPr>
                        <a:t>n_rx</a:t>
                      </a:r>
                      <a:r>
                        <a:rPr lang="en-US" sz="1800" b="0" baseline="-25000">
                          <a:solidFill>
                            <a:schemeClr val="tx1"/>
                          </a:solidFill>
                          <a:effectLst/>
                          <a:latin typeface="Times New Roman" panose="02020603050405020304" pitchFamily="18" charset="0"/>
                          <a:cs typeface="Times New Roman" panose="02020603050405020304" pitchFamily="18" charset="0"/>
                        </a:rPr>
                        <a:t>st</a:t>
                      </a:r>
                      <a:endParaRPr lang="en-US"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the estimated number (in millions) of U.S. outpatient prescriptions for drug (chemical substance) s in year t (t = 1996, 1997, …, 2021)</a:t>
                      </a:r>
                    </a:p>
                    <a:p>
                      <a:pPr marL="0" marR="0">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77703847"/>
                  </a:ext>
                </a:extLst>
              </a:tr>
              <a:tr h="0">
                <a:tc>
                  <a:txBody>
                    <a:bodyPr/>
                    <a:lstStyle/>
                    <a:p>
                      <a:pPr marL="0" marR="0" algn="r">
                        <a:spcBef>
                          <a:spcPts val="0"/>
                        </a:spcBef>
                        <a:spcAft>
                          <a:spcPts val="0"/>
                        </a:spcAft>
                      </a:pPr>
                      <a:r>
                        <a:rPr lang="en-US" sz="1800" b="0">
                          <a:solidFill>
                            <a:schemeClr val="tx1"/>
                          </a:solidFill>
                          <a:effectLst/>
                          <a:latin typeface="Times New Roman" panose="02020603050405020304" pitchFamily="18" charset="0"/>
                          <a:cs typeface="Times New Roman" panose="02020603050405020304" pitchFamily="18" charset="0"/>
                        </a:rPr>
                        <a:t>n_descriptors</a:t>
                      </a:r>
                      <a:r>
                        <a:rPr lang="en-US" sz="1800" b="0" baseline="-25000">
                          <a:solidFill>
                            <a:schemeClr val="tx1"/>
                          </a:solidFill>
                          <a:effectLst/>
                          <a:latin typeface="Times New Roman" panose="02020603050405020304" pitchFamily="18" charset="0"/>
                          <a:cs typeface="Times New Roman" panose="02020603050405020304" pitchFamily="18" charset="0"/>
                        </a:rPr>
                        <a:t>s,t-k</a:t>
                      </a:r>
                      <a:endParaRPr lang="en-US"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the number of times the descriptor of drug s occurred in PubMed in year t-k (k = 0, 1, 2, …, 20)</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69170392"/>
                  </a:ext>
                </a:extLst>
              </a:tr>
            </a:tbl>
          </a:graphicData>
        </a:graphic>
      </p:graphicFrame>
      <p:sp>
        <p:nvSpPr>
          <p:cNvPr id="4" name="Slide Number Placeholder 3">
            <a:extLst>
              <a:ext uri="{FF2B5EF4-FFF2-40B4-BE49-F238E27FC236}">
                <a16:creationId xmlns:a16="http://schemas.microsoft.com/office/drawing/2014/main" id="{C9135302-3021-E6E2-7A14-ACB8AF7E2704}"/>
              </a:ext>
            </a:extLst>
          </p:cNvPr>
          <p:cNvSpPr>
            <a:spLocks noGrp="1"/>
          </p:cNvSpPr>
          <p:nvPr>
            <p:ph type="sldNum" sz="quarter" idx="12"/>
          </p:nvPr>
        </p:nvSpPr>
        <p:spPr/>
        <p:txBody>
          <a:bodyPr/>
          <a:lstStyle/>
          <a:p>
            <a:fld id="{391FDF82-3C99-4432-9093-515A2615647A}" type="slidenum">
              <a:rPr lang="en-US" smtClean="0"/>
              <a:t>17</a:t>
            </a:fld>
            <a:endParaRPr lang="en-US"/>
          </a:p>
        </p:txBody>
      </p:sp>
    </p:spTree>
    <p:extLst>
      <p:ext uri="{BB962C8B-B14F-4D97-AF65-F5344CB8AC3E}">
        <p14:creationId xmlns:p14="http://schemas.microsoft.com/office/powerpoint/2010/main" val="415609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014DE54-4743-136D-BC65-D43D6371EE8C}"/>
              </a:ext>
            </a:extLst>
          </p:cNvPr>
          <p:cNvGraphicFramePr>
            <a:graphicFrameLocks noGrp="1"/>
          </p:cNvGraphicFramePr>
          <p:nvPr/>
        </p:nvGraphicFramePr>
        <p:xfrm>
          <a:off x="1757319" y="278759"/>
          <a:ext cx="8677362" cy="630048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5113A053-3B1C-DBC3-0BC3-F12F883039F7}"/>
              </a:ext>
            </a:extLst>
          </p:cNvPr>
          <p:cNvSpPr>
            <a:spLocks noGrp="1"/>
          </p:cNvSpPr>
          <p:nvPr>
            <p:ph type="sldNum" sz="quarter" idx="12"/>
          </p:nvPr>
        </p:nvSpPr>
        <p:spPr/>
        <p:txBody>
          <a:bodyPr/>
          <a:lstStyle/>
          <a:p>
            <a:fld id="{391FDF82-3C99-4432-9093-515A2615647A}" type="slidenum">
              <a:rPr lang="en-US" smtClean="0"/>
              <a:t>18</a:t>
            </a:fld>
            <a:endParaRPr lang="en-US"/>
          </a:p>
        </p:txBody>
      </p:sp>
    </p:spTree>
    <p:extLst>
      <p:ext uri="{BB962C8B-B14F-4D97-AF65-F5344CB8AC3E}">
        <p14:creationId xmlns:p14="http://schemas.microsoft.com/office/powerpoint/2010/main" val="3795569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2E3A-73A3-A721-D201-323424F070B5}"/>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4DEFCA6-469B-9C00-118C-8C80094C59C5}"/>
              </a:ext>
            </a:extLst>
          </p:cNvPr>
          <p:cNvSpPr>
            <a:spLocks noGrp="1"/>
          </p:cNvSpPr>
          <p:nvPr>
            <p:ph idx="1"/>
          </p:nvPr>
        </p:nvSpPr>
        <p:spPr/>
        <p:txBody>
          <a:bodyPr>
            <a:noAutofit/>
          </a:bodyPr>
          <a:lstStyle/>
          <a:p>
            <a:r>
              <a:rPr lang="en-US" dirty="0">
                <a:effectLst/>
                <a:latin typeface="Times New Roman" panose="02020603050405020304" pitchFamily="18" charset="0"/>
                <a:ea typeface="Times New Roman" panose="02020603050405020304" pitchFamily="18" charset="0"/>
              </a:rPr>
              <a:t>Our estimates indicate that </a:t>
            </a:r>
            <a:r>
              <a:rPr lang="en-US" b="1" dirty="0">
                <a:effectLst/>
                <a:latin typeface="Times New Roman" panose="02020603050405020304" pitchFamily="18" charset="0"/>
                <a:ea typeface="Times New Roman" panose="02020603050405020304" pitchFamily="18" charset="0"/>
              </a:rPr>
              <a:t>premature mortality from a disease is significantly inversely related to the lagged vintage of descriptors of articles about the disease.  </a:t>
            </a:r>
          </a:p>
          <a:p>
            <a:r>
              <a:rPr lang="en-US" dirty="0">
                <a:effectLst/>
                <a:latin typeface="Times New Roman" panose="02020603050405020304" pitchFamily="18" charset="0"/>
                <a:ea typeface="Times New Roman" panose="02020603050405020304" pitchFamily="18" charset="0"/>
              </a:rPr>
              <a:t>For example, the number of years of potential life lost before age 75 due to a disease is significantly inversely related to the mean vintage of descriptors 2-16 years earlier; it is most strongly inversely related to the vintage of descriptors 12 years earlier.  </a:t>
            </a:r>
          </a:p>
          <a:p>
            <a:r>
              <a:rPr lang="en-US" dirty="0">
                <a:effectLst/>
                <a:latin typeface="Times New Roman" panose="02020603050405020304" pitchFamily="18" charset="0"/>
                <a:ea typeface="Times New Roman" panose="02020603050405020304" pitchFamily="18" charset="0"/>
              </a:rPr>
              <a:t>This lag is not surprising: we show that the number of prescriptions for a drug is significantly positively related to the number of PubMed descriptors of the drug 6-14 years earlier.  It is most strongly related to the number of PubMed descriptors of the drug 10 years earlier.  </a:t>
            </a:r>
          </a:p>
          <a:p>
            <a:endParaRPr lang="en-US" dirty="0"/>
          </a:p>
        </p:txBody>
      </p:sp>
      <p:sp>
        <p:nvSpPr>
          <p:cNvPr id="4" name="Slide Number Placeholder 3">
            <a:extLst>
              <a:ext uri="{FF2B5EF4-FFF2-40B4-BE49-F238E27FC236}">
                <a16:creationId xmlns:a16="http://schemas.microsoft.com/office/drawing/2014/main" id="{FEEBDE4B-107C-1240-C2C6-86D803999FD5}"/>
              </a:ext>
            </a:extLst>
          </p:cNvPr>
          <p:cNvSpPr>
            <a:spLocks noGrp="1"/>
          </p:cNvSpPr>
          <p:nvPr>
            <p:ph type="sldNum" sz="quarter" idx="12"/>
          </p:nvPr>
        </p:nvSpPr>
        <p:spPr/>
        <p:txBody>
          <a:bodyPr/>
          <a:lstStyle/>
          <a:p>
            <a:fld id="{391FDF82-3C99-4432-9093-515A2615647A}" type="slidenum">
              <a:rPr lang="en-US" smtClean="0"/>
              <a:t>19</a:t>
            </a:fld>
            <a:endParaRPr lang="en-US"/>
          </a:p>
        </p:txBody>
      </p:sp>
    </p:spTree>
    <p:extLst>
      <p:ext uri="{BB962C8B-B14F-4D97-AF65-F5344CB8AC3E}">
        <p14:creationId xmlns:p14="http://schemas.microsoft.com/office/powerpoint/2010/main" val="37712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C07841-2E9E-2804-2C55-56CB14DD54B4}"/>
              </a:ext>
            </a:extLst>
          </p:cNvPr>
          <p:cNvSpPr>
            <a:spLocks noGrp="1"/>
          </p:cNvSpPr>
          <p:nvPr>
            <p:ph type="ctrTitle"/>
          </p:nvPr>
        </p:nvSpPr>
        <p:spPr/>
        <p:txBody>
          <a:bodyPr>
            <a:normAutofit/>
          </a:bodyPr>
          <a:lstStyle/>
          <a:p>
            <a:r>
              <a:rPr lang="en-US" sz="2800" dirty="0">
                <a:effectLst/>
                <a:latin typeface="Times New Roman" panose="02020603050405020304" pitchFamily="18" charset="0"/>
                <a:ea typeface="Times New Roman" panose="02020603050405020304" pitchFamily="18" charset="0"/>
              </a:rPr>
              <a:t>From 1999 to 2019, the age-adjusted U.S. mortality rate (excluding deaths from unintentional injury, suicide, and homicide) from all diseases declined by approximately 20%--about 1% per year.  </a:t>
            </a:r>
            <a:endParaRPr lang="en-US" sz="2800" dirty="0"/>
          </a:p>
        </p:txBody>
      </p:sp>
      <p:sp>
        <p:nvSpPr>
          <p:cNvPr id="5" name="Subtitle 4">
            <a:extLst>
              <a:ext uri="{FF2B5EF4-FFF2-40B4-BE49-F238E27FC236}">
                <a16:creationId xmlns:a16="http://schemas.microsoft.com/office/drawing/2014/main" id="{5C4C751A-3AE4-5656-E0B3-06D50FFF9D00}"/>
              </a:ext>
            </a:extLst>
          </p:cNvPr>
          <p:cNvSpPr>
            <a:spLocks noGrp="1"/>
          </p:cNvSpPr>
          <p:nvPr>
            <p:ph type="subTitle" idx="1"/>
          </p:nvPr>
        </p:nvSpPr>
        <p:spPr/>
        <p:txBody>
          <a:bodyPr>
            <a:normAutofit/>
          </a:bodyPr>
          <a:lstStyle/>
          <a:p>
            <a:endParaRPr lang="en-US" sz="2800" b="1" dirty="0">
              <a:latin typeface="Times New Roman" panose="02020603050405020304" pitchFamily="18" charset="0"/>
              <a:cs typeface="Times New Roman" panose="02020603050405020304" pitchFamily="18" charset="0"/>
            </a:endParaRPr>
          </a:p>
          <a:p>
            <a:pPr>
              <a:lnSpc>
                <a:spcPct val="100000"/>
              </a:lnSpc>
            </a:pPr>
            <a:r>
              <a:rPr lang="en-US" sz="2800" b="1" dirty="0">
                <a:latin typeface="Times New Roman" panose="02020603050405020304" pitchFamily="18" charset="0"/>
                <a:cs typeface="Times New Roman" panose="02020603050405020304" pitchFamily="18" charset="0"/>
              </a:rPr>
              <a:t>How much of that decline was due to </a:t>
            </a:r>
          </a:p>
          <a:p>
            <a:pPr>
              <a:lnSpc>
                <a:spcPct val="100000"/>
              </a:lnSpc>
            </a:pPr>
            <a:r>
              <a:rPr lang="en-US" sz="2800" b="1" dirty="0">
                <a:latin typeface="Times New Roman" panose="02020603050405020304" pitchFamily="18" charset="0"/>
                <a:cs typeface="Times New Roman" panose="02020603050405020304" pitchFamily="18" charset="0"/>
              </a:rPr>
              <a:t>biomedical innovation?</a:t>
            </a:r>
          </a:p>
        </p:txBody>
      </p:sp>
      <p:sp>
        <p:nvSpPr>
          <p:cNvPr id="6" name="Slide Number Placeholder 5">
            <a:extLst>
              <a:ext uri="{FF2B5EF4-FFF2-40B4-BE49-F238E27FC236}">
                <a16:creationId xmlns:a16="http://schemas.microsoft.com/office/drawing/2014/main" id="{2CB9A762-5538-B7FF-56A4-2418173DB38F}"/>
              </a:ext>
            </a:extLst>
          </p:cNvPr>
          <p:cNvSpPr>
            <a:spLocks noGrp="1"/>
          </p:cNvSpPr>
          <p:nvPr>
            <p:ph type="sldNum" sz="quarter" idx="12"/>
          </p:nvPr>
        </p:nvSpPr>
        <p:spPr/>
        <p:txBody>
          <a:bodyPr/>
          <a:lstStyle/>
          <a:p>
            <a:fld id="{391FDF82-3C99-4432-9093-515A2615647A}" type="slidenum">
              <a:rPr lang="en-US" smtClean="0"/>
              <a:t>2</a:t>
            </a:fld>
            <a:endParaRPr lang="en-US"/>
          </a:p>
        </p:txBody>
      </p:sp>
    </p:spTree>
    <p:extLst>
      <p:ext uri="{BB962C8B-B14F-4D97-AF65-F5344CB8AC3E}">
        <p14:creationId xmlns:p14="http://schemas.microsoft.com/office/powerpoint/2010/main" val="230016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9C06B8-FD14-AB17-FBD9-40C30F57BF13}"/>
              </a:ext>
            </a:extLst>
          </p:cNvPr>
          <p:cNvGraphicFramePr>
            <a:graphicFrameLocks noGrp="1"/>
          </p:cNvGraphicFramePr>
          <p:nvPr>
            <p:extLst>
              <p:ext uri="{D42A27DB-BD31-4B8C-83A1-F6EECF244321}">
                <p14:modId xmlns:p14="http://schemas.microsoft.com/office/powerpoint/2010/main" val="1279802642"/>
              </p:ext>
            </p:extLst>
          </p:nvPr>
        </p:nvGraphicFramePr>
        <p:xfrm>
          <a:off x="2059709" y="173759"/>
          <a:ext cx="7924800" cy="822960"/>
        </p:xfrm>
        <a:graphic>
          <a:graphicData uri="http://schemas.openxmlformats.org/drawingml/2006/table">
            <a:tbl>
              <a:tblPr>
                <a:tableStyleId>{5C22544A-7EE6-4342-B048-85BDC9FD1C3A}</a:tableStyleId>
              </a:tblPr>
              <a:tblGrid>
                <a:gridCol w="7924800">
                  <a:extLst>
                    <a:ext uri="{9D8B030D-6E8A-4147-A177-3AD203B41FA5}">
                      <a16:colId xmlns:a16="http://schemas.microsoft.com/office/drawing/2014/main" val="3544439939"/>
                    </a:ext>
                  </a:extLst>
                </a:gridCol>
              </a:tblGrid>
              <a:tr h="190500">
                <a:tc>
                  <a:txBody>
                    <a:bodyPr/>
                    <a:lstStyle/>
                    <a:p>
                      <a:pPr algn="ctr" fontAlgn="b"/>
                      <a:r>
                        <a:rPr lang="en-US" sz="1800" u="none" strike="noStrike" dirty="0">
                          <a:effectLst/>
                        </a:rPr>
                        <a:t>Figure 3</a:t>
                      </a:r>
                      <a:endParaRPr lang="en-US" sz="1800" b="1" i="0" u="none" strike="noStrike" dirty="0">
                        <a:solidFill>
                          <a:srgbClr val="000000"/>
                        </a:solidFill>
                        <a:effectLst/>
                        <a:latin typeface="Aptos Narrow" panose="020B0004020202020204" pitchFamily="34" charset="0"/>
                      </a:endParaRPr>
                    </a:p>
                  </a:txBody>
                  <a:tcPr marL="0" marR="0" marT="0" marB="0" anchor="b">
                    <a:noFill/>
                  </a:tcPr>
                </a:tc>
                <a:extLst>
                  <a:ext uri="{0D108BD9-81ED-4DB2-BD59-A6C34878D82A}">
                    <a16:rowId xmlns:a16="http://schemas.microsoft.com/office/drawing/2014/main" val="3865966937"/>
                  </a:ext>
                </a:extLst>
              </a:tr>
              <a:tr h="228600">
                <a:tc>
                  <a:txBody>
                    <a:bodyPr/>
                    <a:lstStyle/>
                    <a:p>
                      <a:pPr algn="ctr" fontAlgn="b"/>
                      <a:r>
                        <a:rPr lang="en-US" sz="1800" u="none" strike="noStrike" dirty="0">
                          <a:effectLst/>
                        </a:rPr>
                        <a:t>Estimates of </a:t>
                      </a:r>
                      <a:r>
                        <a:rPr lang="en-US" sz="1800" u="none" strike="noStrike" dirty="0">
                          <a:effectLst/>
                          <a:latin typeface="Symbol" panose="05050102010706020507" pitchFamily="18" charset="2"/>
                        </a:rPr>
                        <a:t>b</a:t>
                      </a:r>
                      <a:r>
                        <a:rPr lang="en-US" sz="1800" u="none" strike="noStrike" baseline="-25000" dirty="0">
                          <a:effectLst/>
                        </a:rPr>
                        <a:t>k</a:t>
                      </a:r>
                      <a:r>
                        <a:rPr lang="en-US" sz="1800" u="none" strike="noStrike" dirty="0">
                          <a:effectLst/>
                        </a:rPr>
                        <a:t> from eq. (1): </a:t>
                      </a:r>
                    </a:p>
                    <a:p>
                      <a:pPr algn="ctr" fontAlgn="b"/>
                      <a:r>
                        <a:rPr lang="en-US" sz="1800" u="none" strike="noStrike" dirty="0">
                          <a:effectLst/>
                        </a:rPr>
                        <a:t>ln(</a:t>
                      </a:r>
                      <a:r>
                        <a:rPr lang="en-US" sz="1800" u="none" strike="noStrike" dirty="0" err="1">
                          <a:effectLst/>
                        </a:rPr>
                        <a:t>mortality</a:t>
                      </a:r>
                      <a:r>
                        <a:rPr lang="en-US" sz="1800" u="none" strike="noStrike" baseline="-25000" dirty="0" err="1">
                          <a:effectLst/>
                        </a:rPr>
                        <a:t>dt</a:t>
                      </a:r>
                      <a:r>
                        <a:rPr lang="en-US" sz="1800" u="none" strike="noStrike" dirty="0">
                          <a:effectLst/>
                        </a:rPr>
                        <a:t>) = </a:t>
                      </a:r>
                      <a:r>
                        <a:rPr lang="en-US" sz="1800" u="none" strike="noStrike" dirty="0">
                          <a:effectLst/>
                          <a:latin typeface="Symbol" panose="05050102010706020507" pitchFamily="18" charset="2"/>
                        </a:rPr>
                        <a:t>b</a:t>
                      </a:r>
                      <a:r>
                        <a:rPr lang="en-US" sz="1800" u="none" strike="noStrike" baseline="-25000" dirty="0">
                          <a:effectLst/>
                        </a:rPr>
                        <a:t>k</a:t>
                      </a:r>
                      <a:r>
                        <a:rPr lang="en-US" sz="1800" u="none" strike="noStrike" dirty="0">
                          <a:effectLst/>
                        </a:rPr>
                        <a:t> </a:t>
                      </a:r>
                      <a:r>
                        <a:rPr lang="en-US" sz="1800" u="none" strike="noStrike" dirty="0" err="1">
                          <a:effectLst/>
                        </a:rPr>
                        <a:t>vintage_measure</a:t>
                      </a:r>
                      <a:r>
                        <a:rPr lang="en-US" sz="1800" u="none" strike="noStrike" baseline="-25000" dirty="0" err="1">
                          <a:effectLst/>
                        </a:rPr>
                        <a:t>d,t</a:t>
                      </a:r>
                      <a:r>
                        <a:rPr lang="en-US" sz="1800" u="none" strike="noStrike" baseline="-25000" dirty="0">
                          <a:effectLst/>
                        </a:rPr>
                        <a:t>-k</a:t>
                      </a:r>
                      <a:r>
                        <a:rPr lang="en-US" sz="1800" u="none" strike="noStrike" dirty="0">
                          <a:effectLst/>
                        </a:rPr>
                        <a:t> + </a:t>
                      </a:r>
                      <a:r>
                        <a:rPr lang="en-US" sz="1800" u="none" strike="noStrike" dirty="0">
                          <a:effectLst/>
                          <a:latin typeface="Symbol" panose="05050102010706020507" pitchFamily="18" charset="2"/>
                        </a:rPr>
                        <a:t>a</a:t>
                      </a:r>
                      <a:r>
                        <a:rPr lang="en-US" sz="1800" u="none" strike="noStrike" baseline="-25000" dirty="0">
                          <a:effectLst/>
                        </a:rPr>
                        <a:t>d</a:t>
                      </a:r>
                      <a:r>
                        <a:rPr lang="en-US" sz="1800" u="none" strike="noStrike" dirty="0">
                          <a:effectLst/>
                        </a:rPr>
                        <a:t> + </a:t>
                      </a:r>
                      <a:r>
                        <a:rPr lang="en-US" sz="1800" u="none" strike="noStrike" dirty="0">
                          <a:effectLst/>
                          <a:latin typeface="Symbol" panose="05050102010706020507" pitchFamily="18" charset="2"/>
                        </a:rPr>
                        <a:t>d</a:t>
                      </a:r>
                      <a:r>
                        <a:rPr lang="en-US" sz="1800" u="none" strike="noStrike" baseline="-25000" dirty="0">
                          <a:effectLst/>
                        </a:rPr>
                        <a:t>t</a:t>
                      </a:r>
                      <a:r>
                        <a:rPr lang="en-US" sz="1800" u="none" strike="noStrike" dirty="0">
                          <a:effectLst/>
                        </a:rPr>
                        <a:t> + </a:t>
                      </a:r>
                      <a:r>
                        <a:rPr lang="en-US" sz="1800" u="none" strike="noStrike" dirty="0" err="1">
                          <a:effectLst/>
                          <a:latin typeface="Symbol" panose="05050102010706020507" pitchFamily="18" charset="2"/>
                        </a:rPr>
                        <a:t>e</a:t>
                      </a:r>
                      <a:r>
                        <a:rPr lang="en-US" sz="1800" u="none" strike="noStrike" baseline="-25000" dirty="0" err="1">
                          <a:effectLst/>
                        </a:rPr>
                        <a:t>dt</a:t>
                      </a:r>
                      <a:endParaRPr lang="en-US" sz="1800" b="1" i="0" u="none" strike="noStrike" dirty="0">
                        <a:solidFill>
                          <a:srgbClr val="000000"/>
                        </a:solidFill>
                        <a:effectLst/>
                        <a:latin typeface="Aptos Narrow" panose="020B0004020202020204" pitchFamily="34" charset="0"/>
                      </a:endParaRPr>
                    </a:p>
                  </a:txBody>
                  <a:tcPr marL="0" marR="0" marT="0" marB="0" anchor="b">
                    <a:noFill/>
                  </a:tcPr>
                </a:tc>
                <a:extLst>
                  <a:ext uri="{0D108BD9-81ED-4DB2-BD59-A6C34878D82A}">
                    <a16:rowId xmlns:a16="http://schemas.microsoft.com/office/drawing/2014/main" val="4254377757"/>
                  </a:ext>
                </a:extLst>
              </a:tr>
            </a:tbl>
          </a:graphicData>
        </a:graphic>
      </p:graphicFrame>
      <p:graphicFrame>
        <p:nvGraphicFramePr>
          <p:cNvPr id="3" name="Chart 2">
            <a:extLst>
              <a:ext uri="{FF2B5EF4-FFF2-40B4-BE49-F238E27FC236}">
                <a16:creationId xmlns:a16="http://schemas.microsoft.com/office/drawing/2014/main" id="{C8E443F9-DD56-440F-BE19-5F9507E3FC96}"/>
              </a:ext>
            </a:extLst>
          </p:cNvPr>
          <p:cNvGraphicFramePr>
            <a:graphicFrameLocks/>
          </p:cNvGraphicFramePr>
          <p:nvPr>
            <p:extLst>
              <p:ext uri="{D42A27DB-BD31-4B8C-83A1-F6EECF244321}">
                <p14:modId xmlns:p14="http://schemas.microsoft.com/office/powerpoint/2010/main" val="3279376396"/>
              </p:ext>
            </p:extLst>
          </p:nvPr>
        </p:nvGraphicFramePr>
        <p:xfrm>
          <a:off x="1131599" y="1159019"/>
          <a:ext cx="3648075" cy="26003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ACAB4287-81E5-457F-8F53-075460630905}"/>
              </a:ext>
            </a:extLst>
          </p:cNvPr>
          <p:cNvGraphicFramePr>
            <a:graphicFrameLocks/>
          </p:cNvGraphicFramePr>
          <p:nvPr>
            <p:extLst>
              <p:ext uri="{D42A27DB-BD31-4B8C-83A1-F6EECF244321}">
                <p14:modId xmlns:p14="http://schemas.microsoft.com/office/powerpoint/2010/main" val="55381360"/>
              </p:ext>
            </p:extLst>
          </p:nvPr>
        </p:nvGraphicFramePr>
        <p:xfrm>
          <a:off x="5421603" y="1159019"/>
          <a:ext cx="3981450" cy="27439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222EC4C-98A8-476C-BC90-D46487C42196}"/>
              </a:ext>
            </a:extLst>
          </p:cNvPr>
          <p:cNvGraphicFramePr>
            <a:graphicFrameLocks/>
          </p:cNvGraphicFramePr>
          <p:nvPr>
            <p:extLst>
              <p:ext uri="{D42A27DB-BD31-4B8C-83A1-F6EECF244321}">
                <p14:modId xmlns:p14="http://schemas.microsoft.com/office/powerpoint/2010/main" val="742217573"/>
              </p:ext>
            </p:extLst>
          </p:nvPr>
        </p:nvGraphicFramePr>
        <p:xfrm>
          <a:off x="1174461" y="3902941"/>
          <a:ext cx="3562350" cy="2781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3B0FE49C-F77D-434A-9A63-C0F576CA6149}"/>
              </a:ext>
            </a:extLst>
          </p:cNvPr>
          <p:cNvGraphicFramePr>
            <a:graphicFrameLocks/>
          </p:cNvGraphicFramePr>
          <p:nvPr>
            <p:extLst>
              <p:ext uri="{D42A27DB-BD31-4B8C-83A1-F6EECF244321}">
                <p14:modId xmlns:p14="http://schemas.microsoft.com/office/powerpoint/2010/main" val="883209388"/>
              </p:ext>
            </p:extLst>
          </p:nvPr>
        </p:nvGraphicFramePr>
        <p:xfrm>
          <a:off x="5383503" y="3759343"/>
          <a:ext cx="401955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6">
            <a:extLst>
              <a:ext uri="{FF2B5EF4-FFF2-40B4-BE49-F238E27FC236}">
                <a16:creationId xmlns:a16="http://schemas.microsoft.com/office/drawing/2014/main" id="{833AF9B3-A553-FF5C-2DFF-97441A2939D3}"/>
              </a:ext>
            </a:extLst>
          </p:cNvPr>
          <p:cNvSpPr>
            <a:spLocks noGrp="1"/>
          </p:cNvSpPr>
          <p:nvPr>
            <p:ph type="sldNum" sz="quarter" idx="12"/>
          </p:nvPr>
        </p:nvSpPr>
        <p:spPr/>
        <p:txBody>
          <a:bodyPr/>
          <a:lstStyle/>
          <a:p>
            <a:fld id="{391FDF82-3C99-4432-9093-515A2615647A}" type="slidenum">
              <a:rPr lang="en-US" smtClean="0"/>
              <a:t>20</a:t>
            </a:fld>
            <a:endParaRPr lang="en-US"/>
          </a:p>
        </p:txBody>
      </p:sp>
    </p:spTree>
    <p:extLst>
      <p:ext uri="{BB962C8B-B14F-4D97-AF65-F5344CB8AC3E}">
        <p14:creationId xmlns:p14="http://schemas.microsoft.com/office/powerpoint/2010/main" val="136019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9C06B8-FD14-AB17-FBD9-40C30F57BF13}"/>
              </a:ext>
            </a:extLst>
          </p:cNvPr>
          <p:cNvGraphicFramePr>
            <a:graphicFrameLocks noGrp="1"/>
          </p:cNvGraphicFramePr>
          <p:nvPr>
            <p:extLst>
              <p:ext uri="{D42A27DB-BD31-4B8C-83A1-F6EECF244321}">
                <p14:modId xmlns:p14="http://schemas.microsoft.com/office/powerpoint/2010/main" val="539545007"/>
              </p:ext>
            </p:extLst>
          </p:nvPr>
        </p:nvGraphicFramePr>
        <p:xfrm>
          <a:off x="2059709" y="173759"/>
          <a:ext cx="7924800" cy="822960"/>
        </p:xfrm>
        <a:graphic>
          <a:graphicData uri="http://schemas.openxmlformats.org/drawingml/2006/table">
            <a:tbl>
              <a:tblPr>
                <a:tableStyleId>{5C22544A-7EE6-4342-B048-85BDC9FD1C3A}</a:tableStyleId>
              </a:tblPr>
              <a:tblGrid>
                <a:gridCol w="7924800">
                  <a:extLst>
                    <a:ext uri="{9D8B030D-6E8A-4147-A177-3AD203B41FA5}">
                      <a16:colId xmlns:a16="http://schemas.microsoft.com/office/drawing/2014/main" val="3544439939"/>
                    </a:ext>
                  </a:extLst>
                </a:gridCol>
              </a:tblGrid>
              <a:tr h="190500">
                <a:tc>
                  <a:txBody>
                    <a:bodyPr/>
                    <a:lstStyle/>
                    <a:p>
                      <a:pPr algn="ctr" fontAlgn="b"/>
                      <a:r>
                        <a:rPr lang="en-US" sz="1800" u="none" strike="noStrike" dirty="0">
                          <a:effectLst/>
                        </a:rPr>
                        <a:t>Figure 3 (continued)</a:t>
                      </a:r>
                      <a:endParaRPr lang="en-US" sz="1800" b="1" i="0" u="none" strike="noStrike" dirty="0">
                        <a:solidFill>
                          <a:srgbClr val="000000"/>
                        </a:solidFill>
                        <a:effectLst/>
                        <a:latin typeface="Aptos Narrow" panose="020B0004020202020204" pitchFamily="34" charset="0"/>
                      </a:endParaRPr>
                    </a:p>
                  </a:txBody>
                  <a:tcPr marL="0" marR="0" marT="0" marB="0" anchor="b">
                    <a:noFill/>
                  </a:tcPr>
                </a:tc>
                <a:extLst>
                  <a:ext uri="{0D108BD9-81ED-4DB2-BD59-A6C34878D82A}">
                    <a16:rowId xmlns:a16="http://schemas.microsoft.com/office/drawing/2014/main" val="3865966937"/>
                  </a:ext>
                </a:extLst>
              </a:tr>
              <a:tr h="228600">
                <a:tc>
                  <a:txBody>
                    <a:bodyPr/>
                    <a:lstStyle/>
                    <a:p>
                      <a:pPr algn="ctr" fontAlgn="b"/>
                      <a:r>
                        <a:rPr lang="en-US" sz="1800" u="none" strike="noStrike" dirty="0">
                          <a:effectLst/>
                        </a:rPr>
                        <a:t>Estimates of </a:t>
                      </a:r>
                      <a:r>
                        <a:rPr lang="en-US" sz="1800" u="none" strike="noStrike" dirty="0">
                          <a:effectLst/>
                          <a:latin typeface="Symbol" panose="05050102010706020507" pitchFamily="18" charset="2"/>
                        </a:rPr>
                        <a:t>b</a:t>
                      </a:r>
                      <a:r>
                        <a:rPr lang="en-US" sz="1800" u="none" strike="noStrike" baseline="-25000" dirty="0">
                          <a:effectLst/>
                        </a:rPr>
                        <a:t>k</a:t>
                      </a:r>
                      <a:r>
                        <a:rPr lang="en-US" sz="1800" u="none" strike="noStrike" dirty="0">
                          <a:effectLst/>
                        </a:rPr>
                        <a:t> from eq. (1): </a:t>
                      </a:r>
                    </a:p>
                    <a:p>
                      <a:pPr algn="ctr" fontAlgn="b"/>
                      <a:r>
                        <a:rPr lang="en-US" sz="1800" u="none" strike="noStrike" dirty="0">
                          <a:effectLst/>
                        </a:rPr>
                        <a:t>ln(</a:t>
                      </a:r>
                      <a:r>
                        <a:rPr lang="en-US" sz="1800" u="none" strike="noStrike" dirty="0" err="1">
                          <a:effectLst/>
                        </a:rPr>
                        <a:t>mortality</a:t>
                      </a:r>
                      <a:r>
                        <a:rPr lang="en-US" sz="1800" u="none" strike="noStrike" baseline="-25000" dirty="0" err="1">
                          <a:effectLst/>
                        </a:rPr>
                        <a:t>dt</a:t>
                      </a:r>
                      <a:r>
                        <a:rPr lang="en-US" sz="1800" u="none" strike="noStrike" dirty="0">
                          <a:effectLst/>
                        </a:rPr>
                        <a:t>) = </a:t>
                      </a:r>
                      <a:r>
                        <a:rPr lang="en-US" sz="1800" u="none" strike="noStrike" dirty="0">
                          <a:effectLst/>
                          <a:latin typeface="Symbol" panose="05050102010706020507" pitchFamily="18" charset="2"/>
                        </a:rPr>
                        <a:t>b</a:t>
                      </a:r>
                      <a:r>
                        <a:rPr lang="en-US" sz="1800" u="none" strike="noStrike" baseline="-25000" dirty="0">
                          <a:effectLst/>
                        </a:rPr>
                        <a:t>k</a:t>
                      </a:r>
                      <a:r>
                        <a:rPr lang="en-US" sz="1800" u="none" strike="noStrike" dirty="0">
                          <a:effectLst/>
                        </a:rPr>
                        <a:t> </a:t>
                      </a:r>
                      <a:r>
                        <a:rPr lang="en-US" sz="1800" u="none" strike="noStrike" dirty="0" err="1">
                          <a:effectLst/>
                        </a:rPr>
                        <a:t>vintage_measure</a:t>
                      </a:r>
                      <a:r>
                        <a:rPr lang="en-US" sz="1800" u="none" strike="noStrike" baseline="-25000" dirty="0" err="1">
                          <a:effectLst/>
                        </a:rPr>
                        <a:t>d,t</a:t>
                      </a:r>
                      <a:r>
                        <a:rPr lang="en-US" sz="1800" u="none" strike="noStrike" baseline="-25000" dirty="0">
                          <a:effectLst/>
                        </a:rPr>
                        <a:t>-k</a:t>
                      </a:r>
                      <a:r>
                        <a:rPr lang="en-US" sz="1800" u="none" strike="noStrike" dirty="0">
                          <a:effectLst/>
                        </a:rPr>
                        <a:t> + </a:t>
                      </a:r>
                      <a:r>
                        <a:rPr lang="en-US" sz="1800" u="none" strike="noStrike" dirty="0">
                          <a:effectLst/>
                          <a:latin typeface="Symbol" panose="05050102010706020507" pitchFamily="18" charset="2"/>
                        </a:rPr>
                        <a:t>a</a:t>
                      </a:r>
                      <a:r>
                        <a:rPr lang="en-US" sz="1800" u="none" strike="noStrike" baseline="-25000" dirty="0">
                          <a:effectLst/>
                        </a:rPr>
                        <a:t>d</a:t>
                      </a:r>
                      <a:r>
                        <a:rPr lang="en-US" sz="1800" u="none" strike="noStrike" dirty="0">
                          <a:effectLst/>
                        </a:rPr>
                        <a:t> + </a:t>
                      </a:r>
                      <a:r>
                        <a:rPr lang="en-US" sz="1800" u="none" strike="noStrike" dirty="0">
                          <a:effectLst/>
                          <a:latin typeface="Symbol" panose="05050102010706020507" pitchFamily="18" charset="2"/>
                        </a:rPr>
                        <a:t>d</a:t>
                      </a:r>
                      <a:r>
                        <a:rPr lang="en-US" sz="1800" u="none" strike="noStrike" baseline="-25000" dirty="0">
                          <a:effectLst/>
                        </a:rPr>
                        <a:t>t</a:t>
                      </a:r>
                      <a:r>
                        <a:rPr lang="en-US" sz="1800" u="none" strike="noStrike" dirty="0">
                          <a:effectLst/>
                        </a:rPr>
                        <a:t> + </a:t>
                      </a:r>
                      <a:r>
                        <a:rPr lang="en-US" sz="1800" u="none" strike="noStrike" dirty="0" err="1">
                          <a:effectLst/>
                          <a:latin typeface="Symbol" panose="05050102010706020507" pitchFamily="18" charset="2"/>
                        </a:rPr>
                        <a:t>e</a:t>
                      </a:r>
                      <a:r>
                        <a:rPr lang="en-US" sz="1800" u="none" strike="noStrike" baseline="-25000" dirty="0" err="1">
                          <a:effectLst/>
                        </a:rPr>
                        <a:t>dt</a:t>
                      </a:r>
                      <a:endParaRPr lang="en-US" sz="1800" b="1" i="0" u="none" strike="noStrike" dirty="0">
                        <a:solidFill>
                          <a:srgbClr val="000000"/>
                        </a:solidFill>
                        <a:effectLst/>
                        <a:latin typeface="Aptos Narrow" panose="020B0004020202020204" pitchFamily="34" charset="0"/>
                      </a:endParaRPr>
                    </a:p>
                  </a:txBody>
                  <a:tcPr marL="0" marR="0" marT="0" marB="0" anchor="b">
                    <a:noFill/>
                  </a:tcPr>
                </a:tc>
                <a:extLst>
                  <a:ext uri="{0D108BD9-81ED-4DB2-BD59-A6C34878D82A}">
                    <a16:rowId xmlns:a16="http://schemas.microsoft.com/office/drawing/2014/main" val="4254377757"/>
                  </a:ext>
                </a:extLst>
              </a:tr>
            </a:tbl>
          </a:graphicData>
        </a:graphic>
      </p:graphicFrame>
      <p:graphicFrame>
        <p:nvGraphicFramePr>
          <p:cNvPr id="7" name="Chart 6">
            <a:extLst>
              <a:ext uri="{FF2B5EF4-FFF2-40B4-BE49-F238E27FC236}">
                <a16:creationId xmlns:a16="http://schemas.microsoft.com/office/drawing/2014/main" id="{0CC4F677-2111-4449-8FFE-E622D06492D7}"/>
              </a:ext>
            </a:extLst>
          </p:cNvPr>
          <p:cNvGraphicFramePr>
            <a:graphicFrameLocks/>
          </p:cNvGraphicFramePr>
          <p:nvPr>
            <p:extLst>
              <p:ext uri="{D42A27DB-BD31-4B8C-83A1-F6EECF244321}">
                <p14:modId xmlns:p14="http://schemas.microsoft.com/office/powerpoint/2010/main" val="3701042950"/>
              </p:ext>
            </p:extLst>
          </p:nvPr>
        </p:nvGraphicFramePr>
        <p:xfrm>
          <a:off x="1680153" y="1544925"/>
          <a:ext cx="3714750" cy="2733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1E572F8F-CE82-48C5-B20F-A7076CDB0ADF}"/>
              </a:ext>
            </a:extLst>
          </p:cNvPr>
          <p:cNvGraphicFramePr>
            <a:graphicFrameLocks/>
          </p:cNvGraphicFramePr>
          <p:nvPr>
            <p:extLst>
              <p:ext uri="{D42A27DB-BD31-4B8C-83A1-F6EECF244321}">
                <p14:modId xmlns:p14="http://schemas.microsoft.com/office/powerpoint/2010/main" val="816067654"/>
              </p:ext>
            </p:extLst>
          </p:nvPr>
        </p:nvGraphicFramePr>
        <p:xfrm>
          <a:off x="5897707" y="1573500"/>
          <a:ext cx="3943350" cy="2705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1D4E8D8E-B3E3-837F-FA44-BFBC99210203}"/>
              </a:ext>
            </a:extLst>
          </p:cNvPr>
          <p:cNvGraphicFramePr>
            <a:graphicFrameLocks noGrp="1"/>
          </p:cNvGraphicFramePr>
          <p:nvPr>
            <p:extLst>
              <p:ext uri="{D42A27DB-BD31-4B8C-83A1-F6EECF244321}">
                <p14:modId xmlns:p14="http://schemas.microsoft.com/office/powerpoint/2010/main" val="4106149290"/>
              </p:ext>
            </p:extLst>
          </p:nvPr>
        </p:nvGraphicFramePr>
        <p:xfrm>
          <a:off x="535709" y="4884450"/>
          <a:ext cx="10861965" cy="975360"/>
        </p:xfrm>
        <a:graphic>
          <a:graphicData uri="http://schemas.openxmlformats.org/drawingml/2006/table">
            <a:tbl>
              <a:tblPr>
                <a:tableStyleId>{5C22544A-7EE6-4342-B048-85BDC9FD1C3A}</a:tableStyleId>
              </a:tblPr>
              <a:tblGrid>
                <a:gridCol w="4177677">
                  <a:extLst>
                    <a:ext uri="{9D8B030D-6E8A-4147-A177-3AD203B41FA5}">
                      <a16:colId xmlns:a16="http://schemas.microsoft.com/office/drawing/2014/main" val="454014874"/>
                    </a:ext>
                  </a:extLst>
                </a:gridCol>
                <a:gridCol w="835536">
                  <a:extLst>
                    <a:ext uri="{9D8B030D-6E8A-4147-A177-3AD203B41FA5}">
                      <a16:colId xmlns:a16="http://schemas.microsoft.com/office/drawing/2014/main" val="1022396108"/>
                    </a:ext>
                  </a:extLst>
                </a:gridCol>
                <a:gridCol w="835536">
                  <a:extLst>
                    <a:ext uri="{9D8B030D-6E8A-4147-A177-3AD203B41FA5}">
                      <a16:colId xmlns:a16="http://schemas.microsoft.com/office/drawing/2014/main" val="132842339"/>
                    </a:ext>
                  </a:extLst>
                </a:gridCol>
                <a:gridCol w="835536">
                  <a:extLst>
                    <a:ext uri="{9D8B030D-6E8A-4147-A177-3AD203B41FA5}">
                      <a16:colId xmlns:a16="http://schemas.microsoft.com/office/drawing/2014/main" val="3740425530"/>
                    </a:ext>
                  </a:extLst>
                </a:gridCol>
                <a:gridCol w="835536">
                  <a:extLst>
                    <a:ext uri="{9D8B030D-6E8A-4147-A177-3AD203B41FA5}">
                      <a16:colId xmlns:a16="http://schemas.microsoft.com/office/drawing/2014/main" val="3917269031"/>
                    </a:ext>
                  </a:extLst>
                </a:gridCol>
                <a:gridCol w="835536">
                  <a:extLst>
                    <a:ext uri="{9D8B030D-6E8A-4147-A177-3AD203B41FA5}">
                      <a16:colId xmlns:a16="http://schemas.microsoft.com/office/drawing/2014/main" val="3148569186"/>
                    </a:ext>
                  </a:extLst>
                </a:gridCol>
                <a:gridCol w="835536">
                  <a:extLst>
                    <a:ext uri="{9D8B030D-6E8A-4147-A177-3AD203B41FA5}">
                      <a16:colId xmlns:a16="http://schemas.microsoft.com/office/drawing/2014/main" val="3089542269"/>
                    </a:ext>
                  </a:extLst>
                </a:gridCol>
                <a:gridCol w="835536">
                  <a:extLst>
                    <a:ext uri="{9D8B030D-6E8A-4147-A177-3AD203B41FA5}">
                      <a16:colId xmlns:a16="http://schemas.microsoft.com/office/drawing/2014/main" val="434191986"/>
                    </a:ext>
                  </a:extLst>
                </a:gridCol>
                <a:gridCol w="835536">
                  <a:extLst>
                    <a:ext uri="{9D8B030D-6E8A-4147-A177-3AD203B41FA5}">
                      <a16:colId xmlns:a16="http://schemas.microsoft.com/office/drawing/2014/main" val="2865919101"/>
                    </a:ext>
                  </a:extLst>
                </a:gridCol>
              </a:tblGrid>
              <a:tr h="190500">
                <a:tc>
                  <a:txBody>
                    <a:bodyPr/>
                    <a:lstStyle/>
                    <a:p>
                      <a:pPr algn="l" fontAlgn="b"/>
                      <a:r>
                        <a:rPr lang="en-US" sz="1600" u="none" strike="noStrike" dirty="0">
                          <a:effectLst/>
                        </a:rPr>
                        <a:t>Each estimate is from a separate regression.</a:t>
                      </a:r>
                      <a:endParaRPr lang="en-US" sz="1600" b="0" i="0" u="none" strike="noStrike" dirty="0">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extLst>
                  <a:ext uri="{0D108BD9-81ED-4DB2-BD59-A6C34878D82A}">
                    <a16:rowId xmlns:a16="http://schemas.microsoft.com/office/drawing/2014/main" val="2584373055"/>
                  </a:ext>
                </a:extLst>
              </a:tr>
              <a:tr h="190500">
                <a:tc>
                  <a:txBody>
                    <a:bodyPr/>
                    <a:lstStyle/>
                    <a:p>
                      <a:pPr algn="l" fontAlgn="b"/>
                      <a:r>
                        <a:rPr lang="en-US" sz="1600" u="none" strike="noStrike">
                          <a:effectLst/>
                        </a:rPr>
                        <a:t>Disturbances were clustered within diseases.</a:t>
                      </a:r>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noFill/>
                  </a:tcPr>
                </a:tc>
                <a:extLst>
                  <a:ext uri="{0D108BD9-81ED-4DB2-BD59-A6C34878D82A}">
                    <a16:rowId xmlns:a16="http://schemas.microsoft.com/office/drawing/2014/main" val="220488267"/>
                  </a:ext>
                </a:extLst>
              </a:tr>
              <a:tr h="419100">
                <a:tc gridSpan="9">
                  <a:txBody>
                    <a:bodyPr/>
                    <a:lstStyle/>
                    <a:p>
                      <a:pPr algn="l" fontAlgn="b"/>
                      <a:r>
                        <a:rPr lang="en-US" sz="1600" u="none" strike="noStrike" dirty="0">
                          <a:effectLst/>
                        </a:rPr>
                        <a:t>Solid squares denote statistically significant estimates; the large solid squares denote the most significant estimates, and hollow squares denote statistically insignificant estimates.</a:t>
                      </a:r>
                      <a:endParaRPr lang="en-US" sz="1600" b="0" i="0" u="none" strike="noStrike" dirty="0">
                        <a:solidFill>
                          <a:srgbClr val="000000"/>
                        </a:solidFill>
                        <a:effectLst/>
                        <a:latin typeface="Aptos Narrow" panose="020B0004020202020204" pitchFamily="34" charset="0"/>
                      </a:endParaRPr>
                    </a:p>
                  </a:txBody>
                  <a:tcPr marL="0" marR="0" marT="0"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2429053"/>
                  </a:ext>
                </a:extLst>
              </a:tr>
            </a:tbl>
          </a:graphicData>
        </a:graphic>
      </p:graphicFrame>
      <p:sp>
        <p:nvSpPr>
          <p:cNvPr id="3" name="Slide Number Placeholder 2">
            <a:extLst>
              <a:ext uri="{FF2B5EF4-FFF2-40B4-BE49-F238E27FC236}">
                <a16:creationId xmlns:a16="http://schemas.microsoft.com/office/drawing/2014/main" id="{DBDCB462-767B-F836-22A9-FD0F986902B2}"/>
              </a:ext>
            </a:extLst>
          </p:cNvPr>
          <p:cNvSpPr>
            <a:spLocks noGrp="1"/>
          </p:cNvSpPr>
          <p:nvPr>
            <p:ph type="sldNum" sz="quarter" idx="12"/>
          </p:nvPr>
        </p:nvSpPr>
        <p:spPr/>
        <p:txBody>
          <a:bodyPr/>
          <a:lstStyle/>
          <a:p>
            <a:fld id="{391FDF82-3C99-4432-9093-515A2615647A}" type="slidenum">
              <a:rPr lang="en-US" smtClean="0"/>
              <a:t>21</a:t>
            </a:fld>
            <a:endParaRPr lang="en-US"/>
          </a:p>
        </p:txBody>
      </p:sp>
    </p:spTree>
    <p:extLst>
      <p:ext uri="{BB962C8B-B14F-4D97-AF65-F5344CB8AC3E}">
        <p14:creationId xmlns:p14="http://schemas.microsoft.com/office/powerpoint/2010/main" val="2955440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531F9-C85B-AF39-BEE9-648000DA90F7}"/>
              </a:ext>
            </a:extLst>
          </p:cNvPr>
          <p:cNvSpPr>
            <a:spLocks noGrp="1"/>
          </p:cNvSpPr>
          <p:nvPr>
            <p:ph type="title"/>
          </p:nvPr>
        </p:nvSpPr>
        <p:spPr>
          <a:xfrm>
            <a:off x="764309" y="18255"/>
            <a:ext cx="10515600" cy="1325563"/>
          </a:xfrm>
        </p:spPr>
        <p:txBody>
          <a:bodyPr/>
          <a:lstStyle/>
          <a:p>
            <a:endParaRPr lang="en-US" dirty="0"/>
          </a:p>
        </p:txBody>
      </p:sp>
      <p:sp>
        <p:nvSpPr>
          <p:cNvPr id="3" name="Content Placeholder 2">
            <a:extLst>
              <a:ext uri="{FF2B5EF4-FFF2-40B4-BE49-F238E27FC236}">
                <a16:creationId xmlns:a16="http://schemas.microsoft.com/office/drawing/2014/main" id="{C136957C-B971-D599-2EEA-BD39CF7BFB1D}"/>
              </a:ext>
            </a:extLst>
          </p:cNvPr>
          <p:cNvSpPr>
            <a:spLocks noGrp="1"/>
          </p:cNvSpPr>
          <p:nvPr>
            <p:ph idx="1"/>
          </p:nvPr>
        </p:nvSpPr>
        <p:spPr>
          <a:xfrm>
            <a:off x="838200" y="1465406"/>
            <a:ext cx="10515600" cy="4351338"/>
          </a:xfrm>
        </p:spPr>
        <p:txBody>
          <a:bodyPr>
            <a:noAutofit/>
          </a:bodyPr>
          <a:lstStyle/>
          <a:p>
            <a:r>
              <a:rPr lang="en-US" sz="2400" dirty="0">
                <a:effectLst/>
                <a:latin typeface="Times New Roman" panose="02020603050405020304" pitchFamily="18" charset="0"/>
                <a:ea typeface="Times New Roman" panose="02020603050405020304" pitchFamily="18" charset="0"/>
              </a:rPr>
              <a:t>From 1999 to 2019, the age-adjusted mortality rate (excluding deaths from unintentional injury, suicide, and homicide) from all diseases declined by approximately 20%--about 1% per year.  </a:t>
            </a:r>
          </a:p>
          <a:p>
            <a:r>
              <a:rPr lang="en-US" sz="2400" dirty="0">
                <a:effectLst/>
                <a:latin typeface="Times New Roman" panose="02020603050405020304" pitchFamily="18" charset="0"/>
                <a:ea typeface="Times New Roman" panose="02020603050405020304" pitchFamily="18" charset="0"/>
              </a:rPr>
              <a:t>Our estimates imply that, </a:t>
            </a:r>
            <a:r>
              <a:rPr lang="en-US" sz="2400" b="1" dirty="0">
                <a:effectLst/>
                <a:latin typeface="Times New Roman" panose="02020603050405020304" pitchFamily="18" charset="0"/>
                <a:ea typeface="Times New Roman" panose="02020603050405020304" pitchFamily="18" charset="0"/>
              </a:rPr>
              <a:t>in the absence of biomedical innovation, age-adjusted mortality rates would not have declined</a:t>
            </a:r>
            <a:r>
              <a:rPr lang="en-US" sz="2400" dirty="0">
                <a:effectLst/>
                <a:latin typeface="Times New Roman" panose="02020603050405020304" pitchFamily="18" charset="0"/>
                <a:ea typeface="Times New Roman" panose="02020603050405020304" pitchFamily="18" charset="0"/>
              </a:rPr>
              <a:t>.  </a:t>
            </a:r>
          </a:p>
          <a:p>
            <a:r>
              <a:rPr lang="en-US" sz="2400" dirty="0">
                <a:effectLst/>
                <a:latin typeface="Times New Roman" panose="02020603050405020304" pitchFamily="18" charset="0"/>
                <a:ea typeface="Times New Roman" panose="02020603050405020304" pitchFamily="18" charset="0"/>
              </a:rPr>
              <a:t>Also, from 1975 to 2019, the age-adjusted cancer mortality rate declined by approximately 27%.  Our estimates also imply that, </a:t>
            </a:r>
            <a:r>
              <a:rPr lang="en-US" sz="2400" b="1" dirty="0">
                <a:effectLst/>
                <a:latin typeface="Times New Roman" panose="02020603050405020304" pitchFamily="18" charset="0"/>
                <a:ea typeface="Times New Roman" panose="02020603050405020304" pitchFamily="18" charset="0"/>
              </a:rPr>
              <a:t>in the absence of biomedical innovation, the age-adjusted cancer mortality rate would not have declined.  </a:t>
            </a:r>
          </a:p>
          <a:p>
            <a:r>
              <a:rPr lang="en-US" sz="2400" dirty="0">
                <a:effectLst/>
                <a:latin typeface="Times New Roman" panose="02020603050405020304" pitchFamily="18" charset="0"/>
                <a:ea typeface="Times New Roman" panose="02020603050405020304" pitchFamily="18" charset="0"/>
              </a:rPr>
              <a:t>Some factors other than biomedical innovation (e.g., a decline in the smoking rate and an increase in educational attainment) probably contributed to the decline in mortality.  </a:t>
            </a:r>
          </a:p>
          <a:p>
            <a:r>
              <a:rPr lang="en-US" sz="2400" dirty="0">
                <a:effectLst/>
                <a:latin typeface="Times New Roman" panose="02020603050405020304" pitchFamily="18" charset="0"/>
                <a:ea typeface="Times New Roman" panose="02020603050405020304" pitchFamily="18" charset="0"/>
              </a:rPr>
              <a:t>But other factors (e.g., a rise in obesity and the prevalence of chronic conditions) undoubtedly contributed to an increase in mortality.</a:t>
            </a:r>
          </a:p>
          <a:p>
            <a:endParaRPr lang="en-US" sz="2400" dirty="0"/>
          </a:p>
        </p:txBody>
      </p:sp>
      <p:sp>
        <p:nvSpPr>
          <p:cNvPr id="4" name="Slide Number Placeholder 3">
            <a:extLst>
              <a:ext uri="{FF2B5EF4-FFF2-40B4-BE49-F238E27FC236}">
                <a16:creationId xmlns:a16="http://schemas.microsoft.com/office/drawing/2014/main" id="{1A5298F1-D09F-38D1-E484-485E40594A43}"/>
              </a:ext>
            </a:extLst>
          </p:cNvPr>
          <p:cNvSpPr>
            <a:spLocks noGrp="1"/>
          </p:cNvSpPr>
          <p:nvPr>
            <p:ph type="sldNum" sz="quarter" idx="12"/>
          </p:nvPr>
        </p:nvSpPr>
        <p:spPr/>
        <p:txBody>
          <a:bodyPr/>
          <a:lstStyle/>
          <a:p>
            <a:fld id="{391FDF82-3C99-4432-9093-515A2615647A}" type="slidenum">
              <a:rPr lang="en-US" smtClean="0"/>
              <a:t>22</a:t>
            </a:fld>
            <a:endParaRPr lang="en-US"/>
          </a:p>
        </p:txBody>
      </p:sp>
    </p:spTree>
    <p:extLst>
      <p:ext uri="{BB962C8B-B14F-4D97-AF65-F5344CB8AC3E}">
        <p14:creationId xmlns:p14="http://schemas.microsoft.com/office/powerpoint/2010/main" val="2216651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3F0464-D34B-9D97-7D20-6D2F1F2B65CD}"/>
              </a:ext>
            </a:extLst>
          </p:cNvPr>
          <p:cNvGraphicFramePr>
            <a:graphicFrameLocks noGrp="1"/>
          </p:cNvGraphicFramePr>
          <p:nvPr>
            <p:extLst>
              <p:ext uri="{D42A27DB-BD31-4B8C-83A1-F6EECF244321}">
                <p14:modId xmlns:p14="http://schemas.microsoft.com/office/powerpoint/2010/main" val="62414182"/>
              </p:ext>
            </p:extLst>
          </p:nvPr>
        </p:nvGraphicFramePr>
        <p:xfrm>
          <a:off x="3232727" y="326055"/>
          <a:ext cx="6322339" cy="731520"/>
        </p:xfrm>
        <a:graphic>
          <a:graphicData uri="http://schemas.openxmlformats.org/drawingml/2006/table">
            <a:tbl>
              <a:tblPr>
                <a:tableStyleId>{5C22544A-7EE6-4342-B048-85BDC9FD1C3A}</a:tableStyleId>
              </a:tblPr>
              <a:tblGrid>
                <a:gridCol w="6322339">
                  <a:extLst>
                    <a:ext uri="{9D8B030D-6E8A-4147-A177-3AD203B41FA5}">
                      <a16:colId xmlns:a16="http://schemas.microsoft.com/office/drawing/2014/main" val="3612710837"/>
                    </a:ext>
                  </a:extLst>
                </a:gridCol>
              </a:tblGrid>
              <a:tr h="190500">
                <a:tc>
                  <a:txBody>
                    <a:bodyPr/>
                    <a:lstStyle/>
                    <a:p>
                      <a:pPr algn="ctr" fontAlgn="b"/>
                      <a:r>
                        <a:rPr lang="en-US" sz="1600" u="none" strike="noStrike">
                          <a:effectLst/>
                        </a:rPr>
                        <a:t>Figure 5</a:t>
                      </a:r>
                      <a:endParaRPr lang="en-US" sz="1600" b="0" i="0" u="none" strike="noStrike">
                        <a:solidFill>
                          <a:srgbClr val="000000"/>
                        </a:solidFill>
                        <a:effectLst/>
                        <a:latin typeface="Aptos Narrow" panose="020B0004020202020204" pitchFamily="34" charset="0"/>
                      </a:endParaRPr>
                    </a:p>
                  </a:txBody>
                  <a:tcPr marL="0" marR="0" marT="0" marB="0" anchor="b">
                    <a:noFill/>
                  </a:tcPr>
                </a:tc>
                <a:extLst>
                  <a:ext uri="{0D108BD9-81ED-4DB2-BD59-A6C34878D82A}">
                    <a16:rowId xmlns:a16="http://schemas.microsoft.com/office/drawing/2014/main" val="21032171"/>
                  </a:ext>
                </a:extLst>
              </a:tr>
              <a:tr h="438150">
                <a:tc>
                  <a:txBody>
                    <a:bodyPr/>
                    <a:lstStyle/>
                    <a:p>
                      <a:pPr algn="ctr" fontAlgn="b"/>
                      <a:r>
                        <a:rPr lang="en-US" sz="1600" u="none" strike="noStrike" dirty="0">
                          <a:effectLst/>
                        </a:rPr>
                        <a:t>Estimated 1999-2019 changes in age-adjusted mortality rates from all diseases in the presence and absence of biomedical innovation</a:t>
                      </a:r>
                      <a:endParaRPr lang="en-US" sz="1600" b="0" i="0" u="none" strike="noStrike" dirty="0">
                        <a:solidFill>
                          <a:srgbClr val="000000"/>
                        </a:solidFill>
                        <a:effectLst/>
                        <a:latin typeface="Aptos Narrow" panose="020B0004020202020204" pitchFamily="34" charset="0"/>
                      </a:endParaRPr>
                    </a:p>
                  </a:txBody>
                  <a:tcPr marL="0" marR="0" marT="0" marB="0" anchor="b">
                    <a:noFill/>
                  </a:tcPr>
                </a:tc>
                <a:extLst>
                  <a:ext uri="{0D108BD9-81ED-4DB2-BD59-A6C34878D82A}">
                    <a16:rowId xmlns:a16="http://schemas.microsoft.com/office/drawing/2014/main" val="1425050024"/>
                  </a:ext>
                </a:extLst>
              </a:tr>
            </a:tbl>
          </a:graphicData>
        </a:graphic>
      </p:graphicFrame>
      <p:graphicFrame>
        <p:nvGraphicFramePr>
          <p:cNvPr id="3" name="Chart 2">
            <a:extLst>
              <a:ext uri="{FF2B5EF4-FFF2-40B4-BE49-F238E27FC236}">
                <a16:creationId xmlns:a16="http://schemas.microsoft.com/office/drawing/2014/main" id="{9F96722A-5B5F-4806-8165-BAB0AF0D16DB}"/>
              </a:ext>
            </a:extLst>
          </p:cNvPr>
          <p:cNvGraphicFramePr>
            <a:graphicFrameLocks/>
          </p:cNvGraphicFramePr>
          <p:nvPr>
            <p:extLst>
              <p:ext uri="{D42A27DB-BD31-4B8C-83A1-F6EECF244321}">
                <p14:modId xmlns:p14="http://schemas.microsoft.com/office/powerpoint/2010/main" val="3922231103"/>
              </p:ext>
            </p:extLst>
          </p:nvPr>
        </p:nvGraphicFramePr>
        <p:xfrm>
          <a:off x="1028701" y="1147621"/>
          <a:ext cx="3337358" cy="26239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F4218FA9-9888-4C65-9C23-E96A38A8999E}"/>
              </a:ext>
            </a:extLst>
          </p:cNvPr>
          <p:cNvGraphicFramePr>
            <a:graphicFrameLocks/>
          </p:cNvGraphicFramePr>
          <p:nvPr>
            <p:extLst>
              <p:ext uri="{D42A27DB-BD31-4B8C-83A1-F6EECF244321}">
                <p14:modId xmlns:p14="http://schemas.microsoft.com/office/powerpoint/2010/main" val="2145193328"/>
              </p:ext>
            </p:extLst>
          </p:nvPr>
        </p:nvGraphicFramePr>
        <p:xfrm>
          <a:off x="5981700" y="1057575"/>
          <a:ext cx="3107770" cy="2737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3F3F60D-B8AA-40CC-8232-49AACCDB0FE5}"/>
              </a:ext>
            </a:extLst>
          </p:cNvPr>
          <p:cNvGraphicFramePr>
            <a:graphicFrameLocks/>
          </p:cNvGraphicFramePr>
          <p:nvPr>
            <p:extLst>
              <p:ext uri="{D42A27DB-BD31-4B8C-83A1-F6EECF244321}">
                <p14:modId xmlns:p14="http://schemas.microsoft.com/office/powerpoint/2010/main" val="163204282"/>
              </p:ext>
            </p:extLst>
          </p:nvPr>
        </p:nvGraphicFramePr>
        <p:xfrm>
          <a:off x="1028701" y="4114658"/>
          <a:ext cx="3365932" cy="2097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A73B77C3-0341-4D70-A37A-214BC58E2DBD}"/>
              </a:ext>
            </a:extLst>
          </p:cNvPr>
          <p:cNvGraphicFramePr>
            <a:graphicFrameLocks/>
          </p:cNvGraphicFramePr>
          <p:nvPr>
            <p:extLst>
              <p:ext uri="{D42A27DB-BD31-4B8C-83A1-F6EECF244321}">
                <p14:modId xmlns:p14="http://schemas.microsoft.com/office/powerpoint/2010/main" val="3321677978"/>
              </p:ext>
            </p:extLst>
          </p:nvPr>
        </p:nvGraphicFramePr>
        <p:xfrm>
          <a:off x="6374845" y="3979863"/>
          <a:ext cx="3226355" cy="2097086"/>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6">
            <a:extLst>
              <a:ext uri="{FF2B5EF4-FFF2-40B4-BE49-F238E27FC236}">
                <a16:creationId xmlns:a16="http://schemas.microsoft.com/office/drawing/2014/main" id="{F79084E5-F424-66D8-0256-D39A1AEDFBE6}"/>
              </a:ext>
            </a:extLst>
          </p:cNvPr>
          <p:cNvSpPr>
            <a:spLocks noGrp="1"/>
          </p:cNvSpPr>
          <p:nvPr>
            <p:ph type="sldNum" sz="quarter" idx="12"/>
          </p:nvPr>
        </p:nvSpPr>
        <p:spPr/>
        <p:txBody>
          <a:bodyPr/>
          <a:lstStyle/>
          <a:p>
            <a:fld id="{391FDF82-3C99-4432-9093-515A2615647A}" type="slidenum">
              <a:rPr lang="en-US" smtClean="0"/>
              <a:t>23</a:t>
            </a:fld>
            <a:endParaRPr lang="en-US"/>
          </a:p>
        </p:txBody>
      </p:sp>
    </p:spTree>
    <p:extLst>
      <p:ext uri="{BB962C8B-B14F-4D97-AF65-F5344CB8AC3E}">
        <p14:creationId xmlns:p14="http://schemas.microsoft.com/office/powerpoint/2010/main" val="3289093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3F0464-D34B-9D97-7D20-6D2F1F2B65CD}"/>
              </a:ext>
            </a:extLst>
          </p:cNvPr>
          <p:cNvGraphicFramePr>
            <a:graphicFrameLocks noGrp="1"/>
          </p:cNvGraphicFramePr>
          <p:nvPr>
            <p:extLst>
              <p:ext uri="{D42A27DB-BD31-4B8C-83A1-F6EECF244321}">
                <p14:modId xmlns:p14="http://schemas.microsoft.com/office/powerpoint/2010/main" val="1459980849"/>
              </p:ext>
            </p:extLst>
          </p:nvPr>
        </p:nvGraphicFramePr>
        <p:xfrm>
          <a:off x="3232727" y="326055"/>
          <a:ext cx="6322339" cy="731520"/>
        </p:xfrm>
        <a:graphic>
          <a:graphicData uri="http://schemas.openxmlformats.org/drawingml/2006/table">
            <a:tbl>
              <a:tblPr>
                <a:tableStyleId>{5C22544A-7EE6-4342-B048-85BDC9FD1C3A}</a:tableStyleId>
              </a:tblPr>
              <a:tblGrid>
                <a:gridCol w="6322339">
                  <a:extLst>
                    <a:ext uri="{9D8B030D-6E8A-4147-A177-3AD203B41FA5}">
                      <a16:colId xmlns:a16="http://schemas.microsoft.com/office/drawing/2014/main" val="3612710837"/>
                    </a:ext>
                  </a:extLst>
                </a:gridCol>
              </a:tblGrid>
              <a:tr h="190500">
                <a:tc>
                  <a:txBody>
                    <a:bodyPr/>
                    <a:lstStyle/>
                    <a:p>
                      <a:pPr algn="ctr" fontAlgn="b"/>
                      <a:r>
                        <a:rPr lang="en-US" sz="1600" u="none" strike="noStrike" dirty="0">
                          <a:effectLst/>
                        </a:rPr>
                        <a:t>Figure 5 (continued)</a:t>
                      </a:r>
                      <a:endParaRPr lang="en-US" sz="1600" b="0" i="0" u="none" strike="noStrike" dirty="0">
                        <a:solidFill>
                          <a:srgbClr val="000000"/>
                        </a:solidFill>
                        <a:effectLst/>
                        <a:latin typeface="Aptos Narrow" panose="020B0004020202020204" pitchFamily="34" charset="0"/>
                      </a:endParaRPr>
                    </a:p>
                  </a:txBody>
                  <a:tcPr marL="0" marR="0" marT="0" marB="0" anchor="b">
                    <a:noFill/>
                  </a:tcPr>
                </a:tc>
                <a:extLst>
                  <a:ext uri="{0D108BD9-81ED-4DB2-BD59-A6C34878D82A}">
                    <a16:rowId xmlns:a16="http://schemas.microsoft.com/office/drawing/2014/main" val="21032171"/>
                  </a:ext>
                </a:extLst>
              </a:tr>
              <a:tr h="438150">
                <a:tc>
                  <a:txBody>
                    <a:bodyPr/>
                    <a:lstStyle/>
                    <a:p>
                      <a:pPr algn="ctr" fontAlgn="b"/>
                      <a:r>
                        <a:rPr lang="en-US" sz="1600" u="none" strike="noStrike" dirty="0">
                          <a:effectLst/>
                        </a:rPr>
                        <a:t>Estimated 1999-2019 changes in age-adjusted mortality rates from all diseases in the presence and absence of biomedical innovation</a:t>
                      </a:r>
                      <a:endParaRPr lang="en-US" sz="1600" b="0" i="0" u="none" strike="noStrike" dirty="0">
                        <a:solidFill>
                          <a:srgbClr val="000000"/>
                        </a:solidFill>
                        <a:effectLst/>
                        <a:latin typeface="Aptos Narrow" panose="020B0004020202020204" pitchFamily="34" charset="0"/>
                      </a:endParaRPr>
                    </a:p>
                  </a:txBody>
                  <a:tcPr marL="0" marR="0" marT="0" marB="0" anchor="b">
                    <a:noFill/>
                  </a:tcPr>
                </a:tc>
                <a:extLst>
                  <a:ext uri="{0D108BD9-81ED-4DB2-BD59-A6C34878D82A}">
                    <a16:rowId xmlns:a16="http://schemas.microsoft.com/office/drawing/2014/main" val="1425050024"/>
                  </a:ext>
                </a:extLst>
              </a:tr>
            </a:tbl>
          </a:graphicData>
        </a:graphic>
      </p:graphicFrame>
      <p:graphicFrame>
        <p:nvGraphicFramePr>
          <p:cNvPr id="7" name="Chart 6">
            <a:extLst>
              <a:ext uri="{FF2B5EF4-FFF2-40B4-BE49-F238E27FC236}">
                <a16:creationId xmlns:a16="http://schemas.microsoft.com/office/drawing/2014/main" id="{A15C78C1-CB53-46C8-BB2C-51FBBE9DEEA0}"/>
              </a:ext>
            </a:extLst>
          </p:cNvPr>
          <p:cNvGraphicFramePr>
            <a:graphicFrameLocks/>
          </p:cNvGraphicFramePr>
          <p:nvPr>
            <p:extLst>
              <p:ext uri="{D42A27DB-BD31-4B8C-83A1-F6EECF244321}">
                <p14:modId xmlns:p14="http://schemas.microsoft.com/office/powerpoint/2010/main" val="3169504947"/>
              </p:ext>
            </p:extLst>
          </p:nvPr>
        </p:nvGraphicFramePr>
        <p:xfrm>
          <a:off x="995364" y="1276350"/>
          <a:ext cx="5043486" cy="39481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2908B18-66E9-4EA5-91CF-69728873D910}"/>
              </a:ext>
            </a:extLst>
          </p:cNvPr>
          <p:cNvGraphicFramePr>
            <a:graphicFrameLocks/>
          </p:cNvGraphicFramePr>
          <p:nvPr>
            <p:extLst>
              <p:ext uri="{D42A27DB-BD31-4B8C-83A1-F6EECF244321}">
                <p14:modId xmlns:p14="http://schemas.microsoft.com/office/powerpoint/2010/main" val="2555495915"/>
              </p:ext>
            </p:extLst>
          </p:nvPr>
        </p:nvGraphicFramePr>
        <p:xfrm>
          <a:off x="6629400" y="1276349"/>
          <a:ext cx="4919663" cy="394811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947594AD-3236-3AFA-2B5D-05CCE9AB8C1B}"/>
              </a:ext>
            </a:extLst>
          </p:cNvPr>
          <p:cNvSpPr>
            <a:spLocks noGrp="1"/>
          </p:cNvSpPr>
          <p:nvPr>
            <p:ph type="sldNum" sz="quarter" idx="12"/>
          </p:nvPr>
        </p:nvSpPr>
        <p:spPr/>
        <p:txBody>
          <a:bodyPr/>
          <a:lstStyle/>
          <a:p>
            <a:fld id="{391FDF82-3C99-4432-9093-515A2615647A}" type="slidenum">
              <a:rPr lang="en-US" smtClean="0"/>
              <a:t>24</a:t>
            </a:fld>
            <a:endParaRPr lang="en-US"/>
          </a:p>
        </p:txBody>
      </p:sp>
    </p:spTree>
    <p:extLst>
      <p:ext uri="{BB962C8B-B14F-4D97-AF65-F5344CB8AC3E}">
        <p14:creationId xmlns:p14="http://schemas.microsoft.com/office/powerpoint/2010/main" val="2373938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D72A6BD-DD9E-0E22-8E6A-7EBD98DF0264}"/>
              </a:ext>
            </a:extLst>
          </p:cNvPr>
          <p:cNvGraphicFramePr>
            <a:graphicFrameLocks noGrp="1"/>
          </p:cNvGraphicFramePr>
          <p:nvPr>
            <p:extLst>
              <p:ext uri="{D42A27DB-BD31-4B8C-83A1-F6EECF244321}">
                <p14:modId xmlns:p14="http://schemas.microsoft.com/office/powerpoint/2010/main" val="298144431"/>
              </p:ext>
            </p:extLst>
          </p:nvPr>
        </p:nvGraphicFramePr>
        <p:xfrm>
          <a:off x="1757319" y="278759"/>
          <a:ext cx="8677362" cy="630048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0F3D36DF-0CCC-F328-A412-E9AC563277A6}"/>
              </a:ext>
            </a:extLst>
          </p:cNvPr>
          <p:cNvSpPr>
            <a:spLocks noGrp="1"/>
          </p:cNvSpPr>
          <p:nvPr>
            <p:ph type="sldNum" sz="quarter" idx="12"/>
          </p:nvPr>
        </p:nvSpPr>
        <p:spPr/>
        <p:txBody>
          <a:bodyPr/>
          <a:lstStyle/>
          <a:p>
            <a:fld id="{391FDF82-3C99-4432-9093-515A2615647A}" type="slidenum">
              <a:rPr lang="en-US" smtClean="0"/>
              <a:t>25</a:t>
            </a:fld>
            <a:endParaRPr lang="en-US"/>
          </a:p>
        </p:txBody>
      </p:sp>
    </p:spTree>
    <p:extLst>
      <p:ext uri="{BB962C8B-B14F-4D97-AF65-F5344CB8AC3E}">
        <p14:creationId xmlns:p14="http://schemas.microsoft.com/office/powerpoint/2010/main" val="3781282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3EEA-19F9-4B1F-3A2B-4898750CD8C0}"/>
              </a:ext>
            </a:extLst>
          </p:cNvPr>
          <p:cNvSpPr>
            <a:spLocks noGrp="1"/>
          </p:cNvSpPr>
          <p:nvPr>
            <p:ph type="title"/>
          </p:nvPr>
        </p:nvSpPr>
        <p:spPr/>
        <p:txBody>
          <a:bodyPr/>
          <a:lstStyle/>
          <a:p>
            <a:pPr algn="ctr"/>
            <a:r>
              <a:rPr lang="en-US" dirty="0"/>
              <a:t>Racial differences?</a:t>
            </a:r>
          </a:p>
        </p:txBody>
      </p:sp>
      <p:sp>
        <p:nvSpPr>
          <p:cNvPr id="3" name="Content Placeholder 2">
            <a:extLst>
              <a:ext uri="{FF2B5EF4-FFF2-40B4-BE49-F238E27FC236}">
                <a16:creationId xmlns:a16="http://schemas.microsoft.com/office/drawing/2014/main" id="{92F37B51-9EAA-8BFF-CB78-44563AB046DE}"/>
              </a:ext>
            </a:extLst>
          </p:cNvPr>
          <p:cNvSpPr>
            <a:spLocks noGrp="1"/>
          </p:cNvSpPr>
          <p:nvPr>
            <p:ph idx="1"/>
          </p:nvPr>
        </p:nvSpPr>
        <p:spPr/>
        <p:txBody>
          <a:bodyPr>
            <a:noAutofit/>
          </a:bodyPr>
          <a:lstStyle/>
          <a:p>
            <a:r>
              <a:rPr lang="en-US" sz="3600" dirty="0">
                <a:effectLst/>
                <a:latin typeface="Times New Roman" panose="02020603050405020304" pitchFamily="18" charset="0"/>
                <a:ea typeface="Times New Roman" panose="02020603050405020304" pitchFamily="18" charset="0"/>
              </a:rPr>
              <a:t>To explore whether biomedical innovation had different effects on the mortality of whites and blacks, we also estimate models using race-specific mortality data.  </a:t>
            </a:r>
          </a:p>
          <a:p>
            <a:r>
              <a:rPr lang="en-US" sz="3600" dirty="0">
                <a:effectLst/>
                <a:latin typeface="Times New Roman" panose="02020603050405020304" pitchFamily="18" charset="0"/>
                <a:ea typeface="Times New Roman" panose="02020603050405020304" pitchFamily="18" charset="0"/>
              </a:rPr>
              <a:t>Our estimates indicate that biomedical innovation reduced the mortality of white people sooner than it reduced the mortality of black people, and that the mortality of black people was not reduced by the most recent innovations.</a:t>
            </a:r>
          </a:p>
          <a:p>
            <a:endParaRPr lang="en-US" sz="3600" dirty="0"/>
          </a:p>
        </p:txBody>
      </p:sp>
      <p:sp>
        <p:nvSpPr>
          <p:cNvPr id="4" name="Slide Number Placeholder 3">
            <a:extLst>
              <a:ext uri="{FF2B5EF4-FFF2-40B4-BE49-F238E27FC236}">
                <a16:creationId xmlns:a16="http://schemas.microsoft.com/office/drawing/2014/main" id="{5565F99B-1E96-85A9-B361-4D2FB21D19D7}"/>
              </a:ext>
            </a:extLst>
          </p:cNvPr>
          <p:cNvSpPr>
            <a:spLocks noGrp="1"/>
          </p:cNvSpPr>
          <p:nvPr>
            <p:ph type="sldNum" sz="quarter" idx="12"/>
          </p:nvPr>
        </p:nvSpPr>
        <p:spPr/>
        <p:txBody>
          <a:bodyPr/>
          <a:lstStyle/>
          <a:p>
            <a:fld id="{391FDF82-3C99-4432-9093-515A2615647A}" type="slidenum">
              <a:rPr lang="en-US" smtClean="0"/>
              <a:t>26</a:t>
            </a:fld>
            <a:endParaRPr lang="en-US"/>
          </a:p>
        </p:txBody>
      </p:sp>
    </p:spTree>
    <p:extLst>
      <p:ext uri="{BB962C8B-B14F-4D97-AF65-F5344CB8AC3E}">
        <p14:creationId xmlns:p14="http://schemas.microsoft.com/office/powerpoint/2010/main" val="3123134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1CF8AD-CEB5-BEA0-4967-04D389A9BACF}"/>
              </a:ext>
            </a:extLst>
          </p:cNvPr>
          <p:cNvGraphicFramePr>
            <a:graphicFrameLocks noGrp="1"/>
          </p:cNvGraphicFramePr>
          <p:nvPr/>
        </p:nvGraphicFramePr>
        <p:xfrm>
          <a:off x="2872033" y="278287"/>
          <a:ext cx="5486400" cy="731520"/>
        </p:xfrm>
        <a:graphic>
          <a:graphicData uri="http://schemas.openxmlformats.org/drawingml/2006/table">
            <a:tbl>
              <a:tblPr>
                <a:tableStyleId>{5C22544A-7EE6-4342-B048-85BDC9FD1C3A}</a:tableStyleId>
              </a:tblPr>
              <a:tblGrid>
                <a:gridCol w="5486400">
                  <a:extLst>
                    <a:ext uri="{9D8B030D-6E8A-4147-A177-3AD203B41FA5}">
                      <a16:colId xmlns:a16="http://schemas.microsoft.com/office/drawing/2014/main" val="2866048972"/>
                    </a:ext>
                  </a:extLst>
                </a:gridCol>
              </a:tblGrid>
              <a:tr h="190500">
                <a:tc>
                  <a:txBody>
                    <a:bodyPr/>
                    <a:lstStyle/>
                    <a:p>
                      <a:pPr algn="ctr" fontAlgn="b"/>
                      <a:r>
                        <a:rPr lang="en-US" sz="1600" u="none" strike="noStrike" dirty="0">
                          <a:effectLst/>
                        </a:rPr>
                        <a:t>Figure 4</a:t>
                      </a:r>
                      <a:endParaRPr lang="en-US" sz="1600" b="1" i="0" u="none" strike="noStrike" dirty="0">
                        <a:solidFill>
                          <a:srgbClr val="000000"/>
                        </a:solidFill>
                        <a:effectLst/>
                        <a:latin typeface="Aptos Narrow" panose="020B0004020202020204" pitchFamily="34" charset="0"/>
                      </a:endParaRPr>
                    </a:p>
                  </a:txBody>
                  <a:tcPr marL="0" marR="0" marT="0" marB="0" anchor="b">
                    <a:noFill/>
                  </a:tcPr>
                </a:tc>
                <a:extLst>
                  <a:ext uri="{0D108BD9-81ED-4DB2-BD59-A6C34878D82A}">
                    <a16:rowId xmlns:a16="http://schemas.microsoft.com/office/drawing/2014/main" val="46939558"/>
                  </a:ext>
                </a:extLst>
              </a:tr>
              <a:tr h="228600">
                <a:tc>
                  <a:txBody>
                    <a:bodyPr/>
                    <a:lstStyle/>
                    <a:p>
                      <a:pPr algn="ctr" fontAlgn="b"/>
                      <a:r>
                        <a:rPr lang="en-US" sz="1600" u="none" strike="noStrike" dirty="0">
                          <a:effectLst/>
                        </a:rPr>
                        <a:t>Estimates of </a:t>
                      </a:r>
                      <a:r>
                        <a:rPr lang="en-US" sz="1600" u="none" strike="noStrike" dirty="0">
                          <a:effectLst/>
                          <a:latin typeface="Symbol" panose="05050102010706020507" pitchFamily="18" charset="2"/>
                        </a:rPr>
                        <a:t>b</a:t>
                      </a:r>
                      <a:r>
                        <a:rPr lang="en-US" sz="1600" u="none" strike="noStrike" baseline="-25000" dirty="0">
                          <a:effectLst/>
                        </a:rPr>
                        <a:t>k</a:t>
                      </a:r>
                      <a:r>
                        <a:rPr lang="en-US" sz="1600" u="none" strike="noStrike" dirty="0">
                          <a:effectLst/>
                        </a:rPr>
                        <a:t> from eq. (1): </a:t>
                      </a:r>
                    </a:p>
                    <a:p>
                      <a:pPr algn="ctr" fontAlgn="b"/>
                      <a:r>
                        <a:rPr lang="en-US" sz="1600" u="none" strike="noStrike" dirty="0">
                          <a:effectLst/>
                        </a:rPr>
                        <a:t>ln(</a:t>
                      </a:r>
                      <a:r>
                        <a:rPr lang="en-US" sz="1600" u="none" strike="noStrike" dirty="0" err="1">
                          <a:effectLst/>
                        </a:rPr>
                        <a:t>mortality</a:t>
                      </a:r>
                      <a:r>
                        <a:rPr lang="en-US" sz="1600" u="none" strike="noStrike" baseline="-25000" dirty="0" err="1">
                          <a:effectLst/>
                        </a:rPr>
                        <a:t>dt</a:t>
                      </a:r>
                      <a:r>
                        <a:rPr lang="en-US" sz="1600" u="none" strike="noStrike" dirty="0">
                          <a:effectLst/>
                        </a:rPr>
                        <a:t>) = </a:t>
                      </a:r>
                      <a:r>
                        <a:rPr lang="en-US" sz="1600" u="none" strike="noStrike" dirty="0">
                          <a:effectLst/>
                          <a:latin typeface="Symbol" panose="05050102010706020507" pitchFamily="18" charset="2"/>
                        </a:rPr>
                        <a:t>b</a:t>
                      </a:r>
                      <a:r>
                        <a:rPr lang="en-US" sz="1600" u="none" strike="noStrike" baseline="-25000" dirty="0">
                          <a:effectLst/>
                        </a:rPr>
                        <a:t>k</a:t>
                      </a:r>
                      <a:r>
                        <a:rPr lang="en-US" sz="1600" u="none" strike="noStrike" dirty="0">
                          <a:effectLst/>
                        </a:rPr>
                        <a:t> </a:t>
                      </a:r>
                      <a:r>
                        <a:rPr lang="en-US" sz="1600" u="none" strike="noStrike" dirty="0" err="1">
                          <a:effectLst/>
                        </a:rPr>
                        <a:t>vintage_measure</a:t>
                      </a:r>
                      <a:r>
                        <a:rPr lang="en-US" sz="1600" u="none" strike="noStrike" baseline="-25000" dirty="0" err="1">
                          <a:effectLst/>
                        </a:rPr>
                        <a:t>d,t</a:t>
                      </a:r>
                      <a:r>
                        <a:rPr lang="en-US" sz="1600" u="none" strike="noStrike" baseline="-25000" dirty="0">
                          <a:effectLst/>
                        </a:rPr>
                        <a:t>-k</a:t>
                      </a:r>
                      <a:r>
                        <a:rPr lang="en-US" sz="1600" u="none" strike="noStrike" dirty="0">
                          <a:effectLst/>
                        </a:rPr>
                        <a:t> + </a:t>
                      </a:r>
                      <a:r>
                        <a:rPr lang="en-US" sz="1600" u="none" strike="noStrike" dirty="0">
                          <a:effectLst/>
                          <a:latin typeface="Symbol" panose="05050102010706020507" pitchFamily="18" charset="2"/>
                        </a:rPr>
                        <a:t>a</a:t>
                      </a:r>
                      <a:r>
                        <a:rPr lang="en-US" sz="1600" u="none" strike="noStrike" baseline="-25000" dirty="0">
                          <a:effectLst/>
                        </a:rPr>
                        <a:t>d</a:t>
                      </a:r>
                      <a:r>
                        <a:rPr lang="en-US" sz="1600" u="none" strike="noStrike" dirty="0">
                          <a:effectLst/>
                        </a:rPr>
                        <a:t> + </a:t>
                      </a:r>
                      <a:r>
                        <a:rPr lang="en-US" sz="1600" u="none" strike="noStrike" dirty="0">
                          <a:effectLst/>
                          <a:latin typeface="Symbol" panose="05050102010706020507" pitchFamily="18" charset="2"/>
                        </a:rPr>
                        <a:t>d</a:t>
                      </a:r>
                      <a:r>
                        <a:rPr lang="en-US" sz="1600" u="none" strike="noStrike" baseline="-25000" dirty="0">
                          <a:effectLst/>
                        </a:rPr>
                        <a:t>t</a:t>
                      </a:r>
                      <a:r>
                        <a:rPr lang="en-US" sz="1600" u="none" strike="noStrike" dirty="0">
                          <a:effectLst/>
                        </a:rPr>
                        <a:t> + </a:t>
                      </a:r>
                      <a:r>
                        <a:rPr lang="en-US" sz="1600" u="none" strike="noStrike" dirty="0" err="1">
                          <a:effectLst/>
                          <a:latin typeface="Symbol" panose="05050102010706020507" pitchFamily="18" charset="2"/>
                        </a:rPr>
                        <a:t>e</a:t>
                      </a:r>
                      <a:r>
                        <a:rPr lang="en-US" sz="1600" u="none" strike="noStrike" baseline="-25000" dirty="0" err="1">
                          <a:effectLst/>
                        </a:rPr>
                        <a:t>dt</a:t>
                      </a:r>
                      <a:r>
                        <a:rPr lang="en-US" sz="1600" u="none" strike="noStrike" dirty="0">
                          <a:effectLst/>
                        </a:rPr>
                        <a:t>, by race</a:t>
                      </a:r>
                      <a:endParaRPr lang="en-US" sz="1600" b="1" i="0" u="none" strike="noStrike" dirty="0">
                        <a:solidFill>
                          <a:srgbClr val="000000"/>
                        </a:solidFill>
                        <a:effectLst/>
                        <a:latin typeface="Aptos Narrow" panose="020B0004020202020204" pitchFamily="34" charset="0"/>
                      </a:endParaRPr>
                    </a:p>
                  </a:txBody>
                  <a:tcPr marL="0" marR="0" marT="0" marB="0" anchor="b">
                    <a:noFill/>
                  </a:tcPr>
                </a:tc>
                <a:extLst>
                  <a:ext uri="{0D108BD9-81ED-4DB2-BD59-A6C34878D82A}">
                    <a16:rowId xmlns:a16="http://schemas.microsoft.com/office/drawing/2014/main" val="3090594111"/>
                  </a:ext>
                </a:extLst>
              </a:tr>
            </a:tbl>
          </a:graphicData>
        </a:graphic>
      </p:graphicFrame>
      <p:graphicFrame>
        <p:nvGraphicFramePr>
          <p:cNvPr id="3" name="Chart 2">
            <a:extLst>
              <a:ext uri="{FF2B5EF4-FFF2-40B4-BE49-F238E27FC236}">
                <a16:creationId xmlns:a16="http://schemas.microsoft.com/office/drawing/2014/main" id="{450C4DF7-D9D9-4CFC-AC24-3EAB36612A01}"/>
              </a:ext>
            </a:extLst>
          </p:cNvPr>
          <p:cNvGraphicFramePr>
            <a:graphicFrameLocks/>
          </p:cNvGraphicFramePr>
          <p:nvPr/>
        </p:nvGraphicFramePr>
        <p:xfrm>
          <a:off x="1205345" y="1651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AECDD75D-07E5-4B36-820F-229941B284D5}"/>
              </a:ext>
            </a:extLst>
          </p:cNvPr>
          <p:cNvGraphicFramePr>
            <a:graphicFrameLocks/>
          </p:cNvGraphicFramePr>
          <p:nvPr/>
        </p:nvGraphicFramePr>
        <p:xfrm>
          <a:off x="6414655" y="1651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9A5E771F-4778-D813-6838-03115BEB01F0}"/>
              </a:ext>
            </a:extLst>
          </p:cNvPr>
          <p:cNvSpPr>
            <a:spLocks noGrp="1"/>
          </p:cNvSpPr>
          <p:nvPr>
            <p:ph type="sldNum" sz="quarter" idx="12"/>
          </p:nvPr>
        </p:nvSpPr>
        <p:spPr/>
        <p:txBody>
          <a:bodyPr/>
          <a:lstStyle/>
          <a:p>
            <a:fld id="{391FDF82-3C99-4432-9093-515A2615647A}" type="slidenum">
              <a:rPr lang="en-US" smtClean="0"/>
              <a:t>27</a:t>
            </a:fld>
            <a:endParaRPr lang="en-US"/>
          </a:p>
        </p:txBody>
      </p:sp>
    </p:spTree>
    <p:extLst>
      <p:ext uri="{BB962C8B-B14F-4D97-AF65-F5344CB8AC3E}">
        <p14:creationId xmlns:p14="http://schemas.microsoft.com/office/powerpoint/2010/main" val="641363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07AA4-90C2-031B-0866-B3D9AECC73EF}"/>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cs typeface="Times New Roman" panose="02020603050405020304" pitchFamily="18" charset="0"/>
              </a:rPr>
              <a:t>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ross-disease spillover effects</a:t>
            </a:r>
            <a:endParaRPr lang="en-US" dirty="0"/>
          </a:p>
        </p:txBody>
      </p:sp>
      <p:sp>
        <p:nvSpPr>
          <p:cNvPr id="3" name="Content Placeholder 2">
            <a:extLst>
              <a:ext uri="{FF2B5EF4-FFF2-40B4-BE49-F238E27FC236}">
                <a16:creationId xmlns:a16="http://schemas.microsoft.com/office/drawing/2014/main" id="{2B4BFA50-5B2F-69AC-4E1D-0395D5E05C2B}"/>
              </a:ext>
            </a:extLst>
          </p:cNvPr>
          <p:cNvSpPr>
            <a:spLocks noGrp="1"/>
          </p:cNvSpPr>
          <p:nvPr>
            <p:ph idx="1"/>
          </p:nvPr>
        </p:nvSpPr>
        <p:spPr/>
        <p:txBody>
          <a:bodyPr>
            <a:noAutofit/>
          </a:bodyPr>
          <a:lstStyle/>
          <a:p>
            <a:r>
              <a:rPr lang="en-US" sz="2400" spc="-2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Estimates of eq. (1) will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 capture cross-disease spillover effects: the potential effects of biomedical innovation for one disease (e.g., hypertension) on mortality from other diseases (e.g., 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cute cerebrovascular disease (stroke)).  </a:t>
            </a:r>
          </a:p>
          <a:p>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Although some spillover effects are adverse, others—perhaps most—are positive.  </a:t>
            </a:r>
          </a:p>
          <a:p>
            <a:pPr lvl="1"/>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Prince et al</a:t>
            </a: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(2007)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argued that “mental disorders increase risk for communicable and non-communicable diseases, and contribute to unintentional and intentional injury. Conversely, many health conditions increase the risk for mental disorder, and comorbidity complicates help-seeking, diagnosis, and treatment, and influences prognosis.”  </a:t>
            </a:r>
          </a:p>
          <a:p>
            <a:pPr lvl="1"/>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NIH National Institute on Aging (2024) says that “conditions such as diabetes, depression, and stroke may increase a person’s risk for Mild Cognitive Impairment.”</a:t>
            </a:r>
            <a:endParaRPr lang="en-US" sz="20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35CDB6A-8A4F-8A10-292F-C580ACE06208}"/>
              </a:ext>
            </a:extLst>
          </p:cNvPr>
          <p:cNvSpPr>
            <a:spLocks noGrp="1"/>
          </p:cNvSpPr>
          <p:nvPr>
            <p:ph type="sldNum" sz="quarter" idx="12"/>
          </p:nvPr>
        </p:nvSpPr>
        <p:spPr/>
        <p:txBody>
          <a:bodyPr/>
          <a:lstStyle/>
          <a:p>
            <a:fld id="{391FDF82-3C99-4432-9093-515A2615647A}" type="slidenum">
              <a:rPr lang="en-US" smtClean="0"/>
              <a:t>28</a:t>
            </a:fld>
            <a:endParaRPr lang="en-US"/>
          </a:p>
        </p:txBody>
      </p:sp>
    </p:spTree>
    <p:extLst>
      <p:ext uri="{BB962C8B-B14F-4D97-AF65-F5344CB8AC3E}">
        <p14:creationId xmlns:p14="http://schemas.microsoft.com/office/powerpoint/2010/main" val="91835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26086C-3DCF-D2F0-C870-2B688D63150E}"/>
              </a:ext>
            </a:extLst>
          </p:cNvPr>
          <p:cNvSpPr>
            <a:spLocks noGrp="1"/>
          </p:cNvSpPr>
          <p:nvPr>
            <p:ph type="ctrTitle"/>
          </p:nvPr>
        </p:nvSpPr>
        <p:spPr/>
        <p:txBody>
          <a:bodyPr>
            <a:normAutofit/>
          </a:bodyPr>
          <a:lstStyle/>
          <a:p>
            <a:r>
              <a:rPr lang="en-US" sz="2400" b="0" i="0" dirty="0">
                <a:solidFill>
                  <a:srgbClr val="2C3E50"/>
                </a:solidFill>
                <a:effectLst/>
                <a:highlight>
                  <a:srgbClr val="FFFFFF"/>
                </a:highlight>
                <a:latin typeface="PT Serif" panose="020F0502020204030204" pitchFamily="18" charset="0"/>
                <a:hlinkClick r:id="rId2"/>
              </a:rPr>
              <a:t>The definition of insanity is doing the same thing over and over and expecting different results.</a:t>
            </a:r>
            <a:endParaRPr lang="en-US" sz="2400" dirty="0"/>
          </a:p>
        </p:txBody>
      </p:sp>
      <p:sp>
        <p:nvSpPr>
          <p:cNvPr id="5" name="Subtitle 4">
            <a:extLst>
              <a:ext uri="{FF2B5EF4-FFF2-40B4-BE49-F238E27FC236}">
                <a16:creationId xmlns:a16="http://schemas.microsoft.com/office/drawing/2014/main" id="{EEFAA822-CD24-802E-3841-1CB9A332290E}"/>
              </a:ext>
            </a:extLst>
          </p:cNvPr>
          <p:cNvSpPr>
            <a:spLocks noGrp="1"/>
          </p:cNvSpPr>
          <p:nvPr>
            <p:ph type="subTitle" idx="1"/>
          </p:nvPr>
        </p:nvSpPr>
        <p:spPr/>
        <p:txBody>
          <a:bodyPr/>
          <a:lstStyle/>
          <a:p>
            <a:r>
              <a:rPr lang="en-US" dirty="0"/>
              <a:t>Attributed (erroneously) to Albert Einstein</a:t>
            </a:r>
          </a:p>
        </p:txBody>
      </p:sp>
      <p:sp>
        <p:nvSpPr>
          <p:cNvPr id="6" name="Slide Number Placeholder 5">
            <a:extLst>
              <a:ext uri="{FF2B5EF4-FFF2-40B4-BE49-F238E27FC236}">
                <a16:creationId xmlns:a16="http://schemas.microsoft.com/office/drawing/2014/main" id="{BEDB9D44-2796-3D95-1622-7F3B9FF3B292}"/>
              </a:ext>
            </a:extLst>
          </p:cNvPr>
          <p:cNvSpPr>
            <a:spLocks noGrp="1"/>
          </p:cNvSpPr>
          <p:nvPr>
            <p:ph type="sldNum" sz="quarter" idx="12"/>
          </p:nvPr>
        </p:nvSpPr>
        <p:spPr/>
        <p:txBody>
          <a:bodyPr/>
          <a:lstStyle/>
          <a:p>
            <a:fld id="{391FDF82-3C99-4432-9093-515A2615647A}" type="slidenum">
              <a:rPr lang="en-US" smtClean="0"/>
              <a:t>3</a:t>
            </a:fld>
            <a:endParaRPr lang="en-US"/>
          </a:p>
        </p:txBody>
      </p:sp>
    </p:spTree>
    <p:extLst>
      <p:ext uri="{BB962C8B-B14F-4D97-AF65-F5344CB8AC3E}">
        <p14:creationId xmlns:p14="http://schemas.microsoft.com/office/powerpoint/2010/main" val="115210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1613-C61B-C757-D093-133F849CC228}"/>
              </a:ext>
            </a:extLst>
          </p:cNvPr>
          <p:cNvSpPr>
            <a:spLocks noGrp="1"/>
          </p:cNvSpPr>
          <p:nvPr>
            <p:ph type="title"/>
          </p:nvPr>
        </p:nvSpPr>
        <p:spPr/>
        <p:txBody>
          <a:bodyPr/>
          <a:lstStyle/>
          <a:p>
            <a:pPr algn="ctr"/>
            <a:r>
              <a:rPr lang="en-US" dirty="0"/>
              <a:t>Research design</a:t>
            </a:r>
          </a:p>
        </p:txBody>
      </p:sp>
      <p:sp>
        <p:nvSpPr>
          <p:cNvPr id="3" name="Content Placeholder 2">
            <a:extLst>
              <a:ext uri="{FF2B5EF4-FFF2-40B4-BE49-F238E27FC236}">
                <a16:creationId xmlns:a16="http://schemas.microsoft.com/office/drawing/2014/main" id="{73370F1D-7B92-7DF2-F9D3-B1B03C0080AA}"/>
              </a:ext>
            </a:extLst>
          </p:cNvPr>
          <p:cNvSpPr>
            <a:spLocks noGrp="1"/>
          </p:cNvSpPr>
          <p:nvPr>
            <p:ph idx="1"/>
          </p:nvPr>
        </p:nvSpPr>
        <p:spPr/>
        <p:txBody>
          <a:bodyPr>
            <a:noAutofit/>
          </a:bodyPr>
          <a:lstStyle/>
          <a:p>
            <a:r>
              <a:rPr lang="en-US" dirty="0">
                <a:effectLst/>
                <a:latin typeface="Times New Roman" panose="02020603050405020304" pitchFamily="18" charset="0"/>
                <a:ea typeface="Times New Roman" panose="02020603050405020304" pitchFamily="18" charset="0"/>
              </a:rPr>
              <a:t>We investigate econometrically the overall impact that biomedical innovation had on premature mortality in the U.S. during the period 1999-2019.  </a:t>
            </a:r>
          </a:p>
          <a:p>
            <a:r>
              <a:rPr lang="en-US" dirty="0">
                <a:effectLst/>
                <a:latin typeface="Times New Roman" panose="02020603050405020304" pitchFamily="18" charset="0"/>
                <a:ea typeface="Times New Roman" panose="02020603050405020304" pitchFamily="18" charset="0"/>
              </a:rPr>
              <a:t>We use a difference-in-differences research design: </a:t>
            </a:r>
            <a:r>
              <a:rPr lang="en-US" b="1" dirty="0">
                <a:effectLst/>
                <a:latin typeface="Times New Roman" panose="02020603050405020304" pitchFamily="18" charset="0"/>
                <a:ea typeface="Times New Roman" panose="02020603050405020304" pitchFamily="18" charset="0"/>
              </a:rPr>
              <a:t>we investigate whether the diseases for which there was more biomedical innovation had larger reductions in premature mortality.  </a:t>
            </a:r>
          </a:p>
          <a:p>
            <a:r>
              <a:rPr lang="en-US" b="1" dirty="0">
                <a:effectLst/>
                <a:latin typeface="Times New Roman" panose="02020603050405020304" pitchFamily="18" charset="0"/>
                <a:ea typeface="Times New Roman" panose="02020603050405020304" pitchFamily="18" charset="0"/>
              </a:rPr>
              <a:t>Biomedical innovation related to a disease is measured by the change in the mean vintage of descriptors of PubMed articles about the disease.  </a:t>
            </a:r>
          </a:p>
          <a:p>
            <a:r>
              <a:rPr lang="en-US" b="1" dirty="0">
                <a:effectLst/>
                <a:latin typeface="Times New Roman" panose="02020603050405020304" pitchFamily="18" charset="0"/>
                <a:ea typeface="Times New Roman" panose="02020603050405020304" pitchFamily="18" charset="0"/>
              </a:rPr>
              <a:t>We analyze data on 286 million descriptors of 27 million articles about over 800 diseases.</a:t>
            </a:r>
          </a:p>
          <a:p>
            <a:endParaRPr lang="en-US" dirty="0"/>
          </a:p>
        </p:txBody>
      </p:sp>
      <p:sp>
        <p:nvSpPr>
          <p:cNvPr id="4" name="Slide Number Placeholder 3">
            <a:extLst>
              <a:ext uri="{FF2B5EF4-FFF2-40B4-BE49-F238E27FC236}">
                <a16:creationId xmlns:a16="http://schemas.microsoft.com/office/drawing/2014/main" id="{7B026BB3-C78B-672E-C355-1F51B431EF18}"/>
              </a:ext>
            </a:extLst>
          </p:cNvPr>
          <p:cNvSpPr>
            <a:spLocks noGrp="1"/>
          </p:cNvSpPr>
          <p:nvPr>
            <p:ph type="sldNum" sz="quarter" idx="12"/>
          </p:nvPr>
        </p:nvSpPr>
        <p:spPr/>
        <p:txBody>
          <a:bodyPr/>
          <a:lstStyle/>
          <a:p>
            <a:fld id="{391FDF82-3C99-4432-9093-515A2615647A}" type="slidenum">
              <a:rPr lang="en-US" smtClean="0"/>
              <a:t>4</a:t>
            </a:fld>
            <a:endParaRPr lang="en-US"/>
          </a:p>
        </p:txBody>
      </p:sp>
    </p:spTree>
    <p:extLst>
      <p:ext uri="{BB962C8B-B14F-4D97-AF65-F5344CB8AC3E}">
        <p14:creationId xmlns:p14="http://schemas.microsoft.com/office/powerpoint/2010/main" val="397432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C82EB5-F8E7-DF78-4C26-78BBD5A0D73B}"/>
              </a:ext>
            </a:extLst>
          </p:cNvPr>
          <p:cNvSpPr>
            <a:spLocks noGrp="1"/>
          </p:cNvSpPr>
          <p:nvPr>
            <p:ph type="sldNum" sz="quarter" idx="12"/>
          </p:nvPr>
        </p:nvSpPr>
        <p:spPr/>
        <p:txBody>
          <a:bodyPr/>
          <a:lstStyle/>
          <a:p>
            <a:fld id="{391FDF82-3C99-4432-9093-515A2615647A}" type="slidenum">
              <a:rPr lang="en-US" smtClean="0"/>
              <a:t>5</a:t>
            </a:fld>
            <a:endParaRPr lang="en-US"/>
          </a:p>
        </p:txBody>
      </p:sp>
      <p:pic>
        <p:nvPicPr>
          <p:cNvPr id="6" name="Picture 5">
            <a:extLst>
              <a:ext uri="{FF2B5EF4-FFF2-40B4-BE49-F238E27FC236}">
                <a16:creationId xmlns:a16="http://schemas.microsoft.com/office/drawing/2014/main" id="{7F0B83B9-5D32-A200-652D-9EA00F2E1707}"/>
              </a:ext>
            </a:extLst>
          </p:cNvPr>
          <p:cNvPicPr>
            <a:picLocks noChangeAspect="1"/>
          </p:cNvPicPr>
          <p:nvPr/>
        </p:nvPicPr>
        <p:blipFill rotWithShape="1">
          <a:blip r:embed="rId2"/>
          <a:srcRect l="16797" t="25347" r="20664" b="10070"/>
          <a:stretch/>
        </p:blipFill>
        <p:spPr>
          <a:xfrm>
            <a:off x="219570" y="676274"/>
            <a:ext cx="11629529" cy="5915025"/>
          </a:xfrm>
          <a:prstGeom prst="rect">
            <a:avLst/>
          </a:prstGeom>
        </p:spPr>
      </p:pic>
    </p:spTree>
    <p:extLst>
      <p:ext uri="{BB962C8B-B14F-4D97-AF65-F5344CB8AC3E}">
        <p14:creationId xmlns:p14="http://schemas.microsoft.com/office/powerpoint/2010/main" val="385571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A461C3-6443-E1B3-C5A8-56B0CB04EC28}"/>
              </a:ext>
            </a:extLst>
          </p:cNvPr>
          <p:cNvGraphicFramePr>
            <a:graphicFrameLocks noGrp="1"/>
          </p:cNvGraphicFramePr>
          <p:nvPr/>
        </p:nvGraphicFramePr>
        <p:xfrm>
          <a:off x="1468582" y="0"/>
          <a:ext cx="9947563" cy="6736359"/>
        </p:xfrm>
        <a:graphic>
          <a:graphicData uri="http://schemas.openxmlformats.org/drawingml/2006/table">
            <a:tbl>
              <a:tblPr>
                <a:tableStyleId>{5C22544A-7EE6-4342-B048-85BDC9FD1C3A}</a:tableStyleId>
              </a:tblPr>
              <a:tblGrid>
                <a:gridCol w="643599">
                  <a:extLst>
                    <a:ext uri="{9D8B030D-6E8A-4147-A177-3AD203B41FA5}">
                      <a16:colId xmlns:a16="http://schemas.microsoft.com/office/drawing/2014/main" val="1077690030"/>
                    </a:ext>
                  </a:extLst>
                </a:gridCol>
                <a:gridCol w="7339293">
                  <a:extLst>
                    <a:ext uri="{9D8B030D-6E8A-4147-A177-3AD203B41FA5}">
                      <a16:colId xmlns:a16="http://schemas.microsoft.com/office/drawing/2014/main" val="3295016833"/>
                    </a:ext>
                  </a:extLst>
                </a:gridCol>
                <a:gridCol w="1964671">
                  <a:extLst>
                    <a:ext uri="{9D8B030D-6E8A-4147-A177-3AD203B41FA5}">
                      <a16:colId xmlns:a16="http://schemas.microsoft.com/office/drawing/2014/main" val="3554625866"/>
                    </a:ext>
                  </a:extLst>
                </a:gridCol>
              </a:tblGrid>
              <a:tr h="127046">
                <a:tc gridSpan="3">
                  <a:txBody>
                    <a:bodyPr/>
                    <a:lstStyle/>
                    <a:p>
                      <a:pPr algn="ctr" fontAlgn="b"/>
                      <a:r>
                        <a:rPr lang="en-US" sz="1400" u="none" strike="noStrike">
                          <a:effectLst/>
                        </a:rPr>
                        <a:t>Table 1</a:t>
                      </a:r>
                      <a:endParaRPr lang="en-US" sz="1400" b="0" i="0" u="none" strike="noStrike">
                        <a:solidFill>
                          <a:srgbClr val="000000"/>
                        </a:solidFill>
                        <a:effectLst/>
                        <a:latin typeface="Aptos Narrow" panose="020B0004020202020204" pitchFamily="34" charset="0"/>
                      </a:endParaRPr>
                    </a:p>
                  </a:txBody>
                  <a:tcPr marL="0" marR="0" marT="0" marB="0" anchor="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9502499"/>
                  </a:ext>
                </a:extLst>
              </a:tr>
              <a:tr h="127046">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0" marR="0" marT="0" marB="0" anchor="b">
                    <a:noFill/>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0" marR="0" marT="0" marB="0" anchor="b">
                    <a:noFill/>
                  </a:tcPr>
                </a:tc>
                <a:extLst>
                  <a:ext uri="{0D108BD9-81ED-4DB2-BD59-A6C34878D82A}">
                    <a16:rowId xmlns:a16="http://schemas.microsoft.com/office/drawing/2014/main" val="1746040254"/>
                  </a:ext>
                </a:extLst>
              </a:tr>
              <a:tr h="127046">
                <a:tc gridSpan="3">
                  <a:txBody>
                    <a:bodyPr/>
                    <a:lstStyle/>
                    <a:p>
                      <a:pPr algn="ctr" fontAlgn="b"/>
                      <a:r>
                        <a:rPr lang="en-US" sz="1400" u="none" strike="noStrike" dirty="0">
                          <a:effectLst/>
                        </a:rPr>
                        <a:t>Top 25 (out of 1028) 3-digit ICD10 diseases, ranked by number of PubMed articles</a:t>
                      </a:r>
                      <a:endParaRPr lang="en-US" sz="1400" b="0" i="0" u="none" strike="noStrike" dirty="0">
                        <a:solidFill>
                          <a:srgbClr val="000000"/>
                        </a:solidFill>
                        <a:effectLst/>
                        <a:latin typeface="Aptos Narrow" panose="020B0004020202020204" pitchFamily="34" charset="0"/>
                      </a:endParaRPr>
                    </a:p>
                  </a:txBody>
                  <a:tcPr marL="0" marR="0" marT="0" marB="0" anchor="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0429189"/>
                  </a:ext>
                </a:extLst>
              </a:tr>
              <a:tr h="133399">
                <a:tc>
                  <a:txBody>
                    <a:bodyPr/>
                    <a:lstStyle/>
                    <a:p>
                      <a:pPr algn="l" fontAlgn="b"/>
                      <a:endParaRPr lang="en-US" sz="1400" b="0" i="0" u="none" strike="noStrike">
                        <a:solidFill>
                          <a:srgbClr val="000000"/>
                        </a:solidFill>
                        <a:effectLst/>
                        <a:latin typeface="Aptos Narrow" panose="020B0004020202020204" pitchFamily="34"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394837"/>
                  </a:ext>
                </a:extLst>
              </a:tr>
              <a:tr h="279502">
                <a:tc>
                  <a:txBody>
                    <a:bodyPr/>
                    <a:lstStyle/>
                    <a:p>
                      <a:pPr algn="l" fontAlgn="t"/>
                      <a:r>
                        <a:rPr lang="en-US" sz="1400" u="none" strike="noStrike" dirty="0">
                          <a:effectLst/>
                        </a:rPr>
                        <a:t>Rank</a:t>
                      </a:r>
                      <a:endParaRPr lang="en-US" sz="1400" b="1"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3-digit ICD10 disease</a:t>
                      </a:r>
                      <a:endParaRPr lang="en-US" sz="1400" b="1"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u="none" strike="noStrike">
                          <a:effectLst/>
                        </a:rPr>
                        <a:t>Number of PubMed articles</a:t>
                      </a:r>
                      <a:endParaRPr lang="en-US" sz="1400" b="1"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4402973"/>
                  </a:ext>
                </a:extLst>
              </a:tr>
              <a:tr h="127046">
                <a:tc>
                  <a:txBody>
                    <a:bodyPr/>
                    <a:lstStyle/>
                    <a:p>
                      <a:pPr algn="l" fontAlgn="b"/>
                      <a:r>
                        <a:rPr lang="en-US" sz="1400" u="none" strike="noStrike" dirty="0">
                          <a:effectLst/>
                        </a:rPr>
                        <a:t>1</a:t>
                      </a:r>
                      <a:endParaRPr lang="en-US" sz="1400" b="0" i="0" u="none" strike="noStrike" dirty="0">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Z33 Pregnant state, incidental</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968,121</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769982"/>
                  </a:ext>
                </a:extLst>
              </a:tr>
              <a:tr h="127046">
                <a:tc>
                  <a:txBody>
                    <a:bodyPr/>
                    <a:lstStyle/>
                    <a:p>
                      <a:pPr algn="l" fontAlgn="b"/>
                      <a:r>
                        <a:rPr lang="en-US" sz="1400" u="none" strike="noStrike">
                          <a:effectLst/>
                        </a:rPr>
                        <a:t>2</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C80 Malignant neoplasm, without specification of site</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573,408</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6050595"/>
                  </a:ext>
                </a:extLst>
              </a:tr>
              <a:tr h="127046">
                <a:tc>
                  <a:txBody>
                    <a:bodyPr/>
                    <a:lstStyle/>
                    <a:p>
                      <a:pPr algn="l" fontAlgn="b"/>
                      <a:r>
                        <a:rPr lang="en-US" sz="1400" u="none" strike="noStrike">
                          <a:effectLst/>
                        </a:rPr>
                        <a:t>3</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a:effectLst/>
                        </a:rPr>
                        <a:t>D36 Benign neoplasm of other and unspecified sites</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486,572</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6815115"/>
                  </a:ext>
                </a:extLst>
              </a:tr>
              <a:tr h="127046">
                <a:tc>
                  <a:txBody>
                    <a:bodyPr/>
                    <a:lstStyle/>
                    <a:p>
                      <a:pPr algn="l" fontAlgn="b"/>
                      <a:r>
                        <a:rPr lang="en-US" sz="1400" u="none" strike="noStrike" dirty="0">
                          <a:effectLst/>
                        </a:rPr>
                        <a:t>4</a:t>
                      </a:r>
                      <a:endParaRPr lang="en-US" sz="1400" b="0" i="0" u="none" strike="noStrike" dirty="0">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D49 Neoplasms of unspecified behavior</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486,572</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849751"/>
                  </a:ext>
                </a:extLst>
              </a:tr>
              <a:tr h="127046">
                <a:tc>
                  <a:txBody>
                    <a:bodyPr/>
                    <a:lstStyle/>
                    <a:p>
                      <a:pPr algn="l" fontAlgn="b"/>
                      <a:r>
                        <a:rPr lang="en-US" sz="1400" u="none" strike="noStrike" dirty="0">
                          <a:effectLst/>
                        </a:rPr>
                        <a:t>5</a:t>
                      </a:r>
                      <a:endParaRPr lang="en-US" sz="1400" b="0" i="0" u="none" strike="noStrike" dirty="0">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C50 Malignant neoplasm of breast</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323,322</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237728"/>
                  </a:ext>
                </a:extLst>
              </a:tr>
              <a:tr h="254093">
                <a:tc>
                  <a:txBody>
                    <a:bodyPr/>
                    <a:lstStyle/>
                    <a:p>
                      <a:pPr algn="l" fontAlgn="b"/>
                      <a:r>
                        <a:rPr lang="en-US" sz="1400" u="none" strike="noStrike" dirty="0">
                          <a:effectLst/>
                        </a:rPr>
                        <a:t>6</a:t>
                      </a:r>
                      <a:endParaRPr lang="en-US" sz="1400" b="0" i="0" u="none" strike="noStrike" dirty="0">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B20 Human immunodeficiency virus [HIV] disease resulting in infectious and parasitic diseases</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282,371</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2766105"/>
                  </a:ext>
                </a:extLst>
              </a:tr>
              <a:tr h="254093">
                <a:tc>
                  <a:txBody>
                    <a:bodyPr/>
                    <a:lstStyle/>
                    <a:p>
                      <a:pPr algn="l" fontAlgn="b"/>
                      <a:r>
                        <a:rPr lang="en-US" sz="1400" u="none" strike="noStrike">
                          <a:effectLst/>
                        </a:rPr>
                        <a:t>7</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R41 Other symptoms and signs involving cognitive functions and awareness</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280,589</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662734"/>
                  </a:ext>
                </a:extLst>
              </a:tr>
              <a:tr h="127046">
                <a:tc>
                  <a:txBody>
                    <a:bodyPr/>
                    <a:lstStyle/>
                    <a:p>
                      <a:pPr algn="l" fontAlgn="b"/>
                      <a:r>
                        <a:rPr lang="en-US" sz="1400" u="none" strike="noStrike" dirty="0">
                          <a:effectLst/>
                        </a:rPr>
                        <a:t>8</a:t>
                      </a:r>
                      <a:endParaRPr lang="en-US" sz="1400" b="0" i="0" u="none" strike="noStrike" dirty="0">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a:effectLst/>
                        </a:rPr>
                        <a:t>I10 Essential (primary) hypertension</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253,494</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243980"/>
                  </a:ext>
                </a:extLst>
              </a:tr>
              <a:tr h="127046">
                <a:tc>
                  <a:txBody>
                    <a:bodyPr/>
                    <a:lstStyle/>
                    <a:p>
                      <a:pPr algn="l" fontAlgn="b"/>
                      <a:r>
                        <a:rPr lang="en-US" sz="1400" u="none" strike="noStrike">
                          <a:effectLst/>
                        </a:rPr>
                        <a:t>9</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C34 Malignant neoplasm of bronchus and lung</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250,714</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8935371"/>
                  </a:ext>
                </a:extLst>
              </a:tr>
              <a:tr h="127046">
                <a:tc>
                  <a:txBody>
                    <a:bodyPr/>
                    <a:lstStyle/>
                    <a:p>
                      <a:pPr algn="l" fontAlgn="b"/>
                      <a:r>
                        <a:rPr lang="en-US" sz="1400" u="none" strike="noStrike" dirty="0">
                          <a:effectLst/>
                        </a:rPr>
                        <a:t>10</a:t>
                      </a:r>
                      <a:endParaRPr lang="en-US" sz="1400" b="0" i="0" u="none" strike="noStrike" dirty="0">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a:effectLst/>
                        </a:rPr>
                        <a:t>R54 Senility</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247,361</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6195496"/>
                  </a:ext>
                </a:extLst>
              </a:tr>
              <a:tr h="127046">
                <a:tc>
                  <a:txBody>
                    <a:bodyPr/>
                    <a:lstStyle/>
                    <a:p>
                      <a:pPr algn="l" fontAlgn="b"/>
                      <a:r>
                        <a:rPr lang="en-US" sz="1400" u="none" strike="noStrike">
                          <a:effectLst/>
                        </a:rPr>
                        <a:t>11</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E66 Obesity</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223,599</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7769502"/>
                  </a:ext>
                </a:extLst>
              </a:tr>
              <a:tr h="127046">
                <a:tc>
                  <a:txBody>
                    <a:bodyPr/>
                    <a:lstStyle/>
                    <a:p>
                      <a:pPr algn="l" fontAlgn="b"/>
                      <a:r>
                        <a:rPr lang="en-US" sz="1400" u="none" strike="noStrike" dirty="0">
                          <a:effectLst/>
                        </a:rPr>
                        <a:t>12</a:t>
                      </a:r>
                      <a:endParaRPr lang="en-US" sz="1400" b="0" i="0" u="none" strike="noStrike" dirty="0">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a:effectLst/>
                        </a:rPr>
                        <a:t>K76 Other diseases of liver</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195,545</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4600502"/>
                  </a:ext>
                </a:extLst>
              </a:tr>
              <a:tr h="127046">
                <a:tc>
                  <a:txBody>
                    <a:bodyPr/>
                    <a:lstStyle/>
                    <a:p>
                      <a:pPr algn="l" fontAlgn="b"/>
                      <a:r>
                        <a:rPr lang="en-US" sz="1400" u="none" strike="noStrike">
                          <a:effectLst/>
                        </a:rPr>
                        <a:t>13</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I21 Acute myocardial infarction</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185,429</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7809017"/>
                  </a:ext>
                </a:extLst>
              </a:tr>
              <a:tr h="127046">
                <a:tc>
                  <a:txBody>
                    <a:bodyPr/>
                    <a:lstStyle/>
                    <a:p>
                      <a:pPr algn="l" fontAlgn="b"/>
                      <a:r>
                        <a:rPr lang="en-US" sz="1400" u="none" strike="noStrike">
                          <a:effectLst/>
                        </a:rPr>
                        <a:t>14</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I22 Subsequent myocardial infarction</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185,429</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7923145"/>
                  </a:ext>
                </a:extLst>
              </a:tr>
              <a:tr h="127046">
                <a:tc>
                  <a:txBody>
                    <a:bodyPr/>
                    <a:lstStyle/>
                    <a:p>
                      <a:pPr algn="l" fontAlgn="b"/>
                      <a:r>
                        <a:rPr lang="en-US" sz="1400" u="none" strike="noStrike">
                          <a:effectLst/>
                        </a:rPr>
                        <a:t>15</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C22 Malignant neoplasm of liver and intrahepatic bile ducts</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184,084</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9484918"/>
                  </a:ext>
                </a:extLst>
              </a:tr>
              <a:tr h="127046">
                <a:tc>
                  <a:txBody>
                    <a:bodyPr/>
                    <a:lstStyle/>
                    <a:p>
                      <a:pPr algn="l" fontAlgn="b"/>
                      <a:r>
                        <a:rPr lang="en-US" sz="1400" u="none" strike="noStrike">
                          <a:effectLst/>
                        </a:rPr>
                        <a:t>16</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a:effectLst/>
                        </a:rPr>
                        <a:t>F91 Conduct disorders</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181,054</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8084274"/>
                  </a:ext>
                </a:extLst>
              </a:tr>
              <a:tr h="127046">
                <a:tc>
                  <a:txBody>
                    <a:bodyPr/>
                    <a:lstStyle/>
                    <a:p>
                      <a:pPr algn="l" fontAlgn="b"/>
                      <a:r>
                        <a:rPr lang="en-US" sz="1400" u="none" strike="noStrike">
                          <a:effectLst/>
                        </a:rPr>
                        <a:t>17</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T14 Injury of unspecified body region</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178,993</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3724435"/>
                  </a:ext>
                </a:extLst>
              </a:tr>
              <a:tr h="127046">
                <a:tc>
                  <a:txBody>
                    <a:bodyPr/>
                    <a:lstStyle/>
                    <a:p>
                      <a:pPr algn="l" fontAlgn="b"/>
                      <a:r>
                        <a:rPr lang="en-US" sz="1400" u="none" strike="noStrike">
                          <a:effectLst/>
                        </a:rPr>
                        <a:t>18</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F99 Mental disorder, not otherwise specified</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dirty="0">
                          <a:effectLst/>
                        </a:rPr>
                        <a:t>175,350</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9379068"/>
                  </a:ext>
                </a:extLst>
              </a:tr>
              <a:tr h="254093">
                <a:tc>
                  <a:txBody>
                    <a:bodyPr/>
                    <a:lstStyle/>
                    <a:p>
                      <a:pPr algn="l" fontAlgn="b"/>
                      <a:r>
                        <a:rPr lang="en-US" sz="1400" u="none" strike="noStrike">
                          <a:effectLst/>
                        </a:rPr>
                        <a:t>19</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A15 Respiratory tuberculosis, bacteriologically and histologically confirmed</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165,146</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9914601"/>
                  </a:ext>
                </a:extLst>
              </a:tr>
              <a:tr h="127046">
                <a:tc>
                  <a:txBody>
                    <a:bodyPr/>
                    <a:lstStyle/>
                    <a:p>
                      <a:pPr algn="l" fontAlgn="b"/>
                      <a:r>
                        <a:rPr lang="en-US" sz="1400" u="none" strike="noStrike">
                          <a:effectLst/>
                        </a:rPr>
                        <a:t>20</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a:effectLst/>
                        </a:rPr>
                        <a:t>F03 Unspecified dementia</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dirty="0">
                          <a:effectLst/>
                        </a:rPr>
                        <a:t>164,569</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9150687"/>
                  </a:ext>
                </a:extLst>
              </a:tr>
              <a:tr h="127046">
                <a:tc>
                  <a:txBody>
                    <a:bodyPr/>
                    <a:lstStyle/>
                    <a:p>
                      <a:pPr algn="l" fontAlgn="b"/>
                      <a:r>
                        <a:rPr lang="en-US" sz="1400" u="none" strike="noStrike">
                          <a:effectLst/>
                        </a:rPr>
                        <a:t>21</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nb-NO" sz="1400" u="none" strike="noStrike" dirty="0">
                          <a:effectLst/>
                        </a:rPr>
                        <a:t>E11 Type 2 diabetes mellitus</a:t>
                      </a:r>
                      <a:endParaRPr lang="nb-NO"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dirty="0">
                          <a:effectLst/>
                        </a:rPr>
                        <a:t>163,852</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8788685"/>
                  </a:ext>
                </a:extLst>
              </a:tr>
              <a:tr h="127046">
                <a:tc>
                  <a:txBody>
                    <a:bodyPr/>
                    <a:lstStyle/>
                    <a:p>
                      <a:pPr algn="l" fontAlgn="b"/>
                      <a:r>
                        <a:rPr lang="en-US" sz="1400" u="none" strike="noStrike">
                          <a:effectLst/>
                        </a:rPr>
                        <a:t>22</a:t>
                      </a:r>
                      <a:endParaRPr lang="en-US"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dirty="0">
                          <a:effectLst/>
                        </a:rPr>
                        <a:t>R52 Pain, not elsewhere classified</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a:effectLst/>
                        </a:rPr>
                        <a:t>151,130</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3841146"/>
                  </a:ext>
                </a:extLst>
              </a:tr>
              <a:tr h="127046">
                <a:tc>
                  <a:txBody>
                    <a:bodyPr/>
                    <a:lstStyle/>
                    <a:p>
                      <a:pPr algn="l" fontAlgn="b"/>
                      <a:r>
                        <a:rPr lang="en-US" sz="1400" u="none" strike="noStrike" dirty="0">
                          <a:effectLst/>
                        </a:rPr>
                        <a:t>23</a:t>
                      </a:r>
                      <a:endParaRPr lang="en-US" sz="1400" b="0" i="0" u="none" strike="noStrike" dirty="0">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a:effectLst/>
                        </a:rPr>
                        <a:t>I67 Other cerebrovascular diseases</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dirty="0">
                          <a:effectLst/>
                        </a:rPr>
                        <a:t>151,049</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876244"/>
                  </a:ext>
                </a:extLst>
              </a:tr>
              <a:tr h="127046">
                <a:tc>
                  <a:txBody>
                    <a:bodyPr/>
                    <a:lstStyle/>
                    <a:p>
                      <a:pPr algn="l" fontAlgn="b"/>
                      <a:r>
                        <a:rPr lang="en-US" sz="1400" u="none" strike="noStrike" dirty="0">
                          <a:effectLst/>
                        </a:rPr>
                        <a:t>24</a:t>
                      </a:r>
                      <a:endParaRPr lang="en-US" sz="1400" b="0" i="0" u="none" strike="noStrike" dirty="0">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a:effectLst/>
                        </a:rPr>
                        <a:t>F20 Schizophrenia</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dirty="0">
                          <a:effectLst/>
                        </a:rPr>
                        <a:t>150,860</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335830"/>
                  </a:ext>
                </a:extLst>
              </a:tr>
              <a:tr h="127046">
                <a:tc>
                  <a:txBody>
                    <a:bodyPr/>
                    <a:lstStyle/>
                    <a:p>
                      <a:pPr algn="l" fontAlgn="b"/>
                      <a:r>
                        <a:rPr lang="en-US" sz="1400" u="none" strike="noStrike" dirty="0">
                          <a:effectLst/>
                        </a:rPr>
                        <a:t>25</a:t>
                      </a:r>
                      <a:endParaRPr lang="en-US" sz="1400" b="0" i="0" u="none" strike="noStrike" dirty="0">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u="none" strike="noStrike">
                          <a:effectLst/>
                        </a:rPr>
                        <a:t>N28 Other disorders of kidney and ureter, not elsewhere classified</a:t>
                      </a:r>
                      <a:endParaRPr lang="en-US"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u="none" strike="noStrike" dirty="0">
                          <a:effectLst/>
                        </a:rPr>
                        <a:t>148,999</a:t>
                      </a:r>
                      <a:endParaRPr lang="en-US" sz="1400" b="0" i="0" u="none" strike="noStrike" dirty="0">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840911"/>
                  </a:ext>
                </a:extLst>
              </a:tr>
            </a:tbl>
          </a:graphicData>
        </a:graphic>
      </p:graphicFrame>
      <p:sp>
        <p:nvSpPr>
          <p:cNvPr id="3" name="Slide Number Placeholder 2">
            <a:extLst>
              <a:ext uri="{FF2B5EF4-FFF2-40B4-BE49-F238E27FC236}">
                <a16:creationId xmlns:a16="http://schemas.microsoft.com/office/drawing/2014/main" id="{E9AAD15C-D8CA-A778-A28B-9E203D055048}"/>
              </a:ext>
            </a:extLst>
          </p:cNvPr>
          <p:cNvSpPr>
            <a:spLocks noGrp="1"/>
          </p:cNvSpPr>
          <p:nvPr>
            <p:ph type="sldNum" sz="quarter" idx="12"/>
          </p:nvPr>
        </p:nvSpPr>
        <p:spPr/>
        <p:txBody>
          <a:bodyPr/>
          <a:lstStyle/>
          <a:p>
            <a:fld id="{391FDF82-3C99-4432-9093-515A2615647A}" type="slidenum">
              <a:rPr lang="en-US" smtClean="0"/>
              <a:t>6</a:t>
            </a:fld>
            <a:endParaRPr lang="en-US"/>
          </a:p>
        </p:txBody>
      </p:sp>
    </p:spTree>
    <p:extLst>
      <p:ext uri="{BB962C8B-B14F-4D97-AF65-F5344CB8AC3E}">
        <p14:creationId xmlns:p14="http://schemas.microsoft.com/office/powerpoint/2010/main" val="193579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747D-A4C3-FB42-5E2B-FFB95AB261B7}"/>
              </a:ext>
            </a:extLst>
          </p:cNvPr>
          <p:cNvSpPr>
            <a:spLocks noGrp="1"/>
          </p:cNvSpPr>
          <p:nvPr>
            <p:ph type="title"/>
          </p:nvPr>
        </p:nvSpPr>
        <p:spPr/>
        <p:txBody>
          <a:bodyPr>
            <a:noAutofit/>
          </a:bodyPr>
          <a:lstStyle/>
          <a:p>
            <a:pPr algn="ctr"/>
            <a:r>
              <a:rPr lang="en-US" sz="3200" dirty="0">
                <a:latin typeface="Times New Roman" panose="02020603050405020304" pitchFamily="18" charset="0"/>
                <a:ea typeface="Times New Roman" panose="02020603050405020304" pitchFamily="18" charset="0"/>
              </a:rPr>
              <a:t>M</a:t>
            </a:r>
            <a:r>
              <a:rPr lang="en-US" sz="3200" dirty="0">
                <a:effectLst/>
                <a:latin typeface="Times New Roman" panose="02020603050405020304" pitchFamily="18" charset="0"/>
                <a:ea typeface="Times New Roman" panose="02020603050405020304" pitchFamily="18" charset="0"/>
              </a:rPr>
              <a:t>easure of disease-specific biomedical innovation: </a:t>
            </a:r>
            <a:br>
              <a:rPr lang="en-US" sz="3200" dirty="0">
                <a:effectLst/>
                <a:latin typeface="Times New Roman" panose="02020603050405020304" pitchFamily="18" charset="0"/>
                <a:ea typeface="Times New Roman" panose="02020603050405020304" pitchFamily="18" charset="0"/>
              </a:rPr>
            </a:br>
            <a:r>
              <a:rPr lang="en-US" sz="3200" dirty="0">
                <a:effectLst/>
                <a:latin typeface="Times New Roman" panose="02020603050405020304" pitchFamily="18" charset="0"/>
                <a:ea typeface="Times New Roman" panose="02020603050405020304" pitchFamily="18" charset="0"/>
              </a:rPr>
              <a:t>the long-run change in the mean vintage of descriptors of articles about each disease</a:t>
            </a:r>
            <a:endParaRPr lang="en-US" sz="3200" dirty="0"/>
          </a:p>
        </p:txBody>
      </p:sp>
      <p:sp>
        <p:nvSpPr>
          <p:cNvPr id="3" name="Content Placeholder 2">
            <a:extLst>
              <a:ext uri="{FF2B5EF4-FFF2-40B4-BE49-F238E27FC236}">
                <a16:creationId xmlns:a16="http://schemas.microsoft.com/office/drawing/2014/main" id="{9CD2BB63-C0AA-9CA1-5BF6-2B170A37304F}"/>
              </a:ext>
            </a:extLst>
          </p:cNvPr>
          <p:cNvSpPr>
            <a:spLocks noGrp="1"/>
          </p:cNvSpPr>
          <p:nvPr>
            <p:ph idx="1"/>
          </p:nvPr>
        </p:nvSpPr>
        <p:spPr/>
        <p:txBody>
          <a:bodyPr>
            <a:noAutofit/>
          </a:bodyPr>
          <a:lstStyle/>
          <a:p>
            <a:r>
              <a:rPr lang="en-US" sz="2400" b="1" dirty="0">
                <a:effectLst/>
                <a:latin typeface="Times New Roman" panose="02020603050405020304" pitchFamily="18" charset="0"/>
                <a:ea typeface="Times New Roman" panose="02020603050405020304" pitchFamily="18" charset="0"/>
              </a:rPr>
              <a:t>We hypothesize that, in general, diseases for which there were larger increases in vintage had smaller increases, or larger declines, in mortality.</a:t>
            </a:r>
          </a:p>
          <a:p>
            <a:r>
              <a:rPr lang="en-US" sz="2400" kern="0" dirty="0">
                <a:effectLst/>
                <a:latin typeface="Times New Roman" panose="02020603050405020304" pitchFamily="18" charset="0"/>
                <a:ea typeface="Times New Roman" panose="02020603050405020304" pitchFamily="18" charset="0"/>
              </a:rPr>
              <a:t>The hypothesis that later vintage goods and services tend to be of higher quality than earlier vintage goods has been advocated by many economists since it was first formulated in the 1950s.</a:t>
            </a:r>
          </a:p>
          <a:p>
            <a:r>
              <a:rPr lang="en-US" sz="2400" kern="0" dirty="0">
                <a:effectLst/>
                <a:latin typeface="Times New Roman" panose="02020603050405020304" pitchFamily="18" charset="0"/>
                <a:ea typeface="Times New Roman" panose="02020603050405020304" pitchFamily="18" charset="0"/>
              </a:rPr>
              <a:t>Bresnahan and Gordon (1996) said that “</a:t>
            </a:r>
            <a:r>
              <a:rPr lang="en-US" sz="2400" kern="0" dirty="0">
                <a:solidFill>
                  <a:srgbClr val="000000"/>
                </a:solidFill>
                <a:effectLst/>
                <a:highlight>
                  <a:srgbClr val="FFFFFF"/>
                </a:highlight>
                <a:latin typeface="Times New Roman" panose="02020603050405020304" pitchFamily="18" charset="0"/>
                <a:ea typeface="Times New Roman" panose="02020603050405020304" pitchFamily="18" charset="0"/>
              </a:rPr>
              <a:t>new goods are at the heart of economic progress.”  </a:t>
            </a:r>
          </a:p>
          <a:p>
            <a:r>
              <a:rPr lang="en-US" sz="2400" kern="0" dirty="0">
                <a:effectLst/>
                <a:latin typeface="Times New Roman" panose="02020603050405020304" pitchFamily="18" charset="0"/>
                <a:ea typeface="Times New Roman" panose="02020603050405020304" pitchFamily="18" charset="0"/>
              </a:rPr>
              <a:t>As noted by Jovanovic and </a:t>
            </a:r>
            <a:r>
              <a:rPr lang="en-US" sz="2400" kern="0" dirty="0" err="1">
                <a:effectLst/>
                <a:latin typeface="Times New Roman" panose="02020603050405020304" pitchFamily="18" charset="0"/>
                <a:ea typeface="Times New Roman" panose="02020603050405020304" pitchFamily="18" charset="0"/>
              </a:rPr>
              <a:t>Yatsenko</a:t>
            </a:r>
            <a:r>
              <a:rPr lang="en-US" sz="2400" kern="0" dirty="0">
                <a:effectLst/>
                <a:latin typeface="Times New Roman" panose="02020603050405020304" pitchFamily="18" charset="0"/>
                <a:ea typeface="Times New Roman" panose="02020603050405020304" pitchFamily="18" charset="0"/>
              </a:rPr>
              <a:t> (2012), in “the Spence–Dixit–Stiglitz tradition…new goods [are] of higher quality than old goods.”</a:t>
            </a:r>
          </a:p>
          <a:p>
            <a:r>
              <a:rPr lang="en-US" sz="2400" kern="0" dirty="0">
                <a:effectLst/>
                <a:latin typeface="Times New Roman" panose="02020603050405020304" pitchFamily="18" charset="0"/>
                <a:ea typeface="Times New Roman" panose="02020603050405020304" pitchFamily="18" charset="0"/>
              </a:rPr>
              <a:t>In 1987, </a:t>
            </a:r>
            <a:r>
              <a:rPr lang="en-US" sz="2400" kern="0" dirty="0">
                <a:solidFill>
                  <a:srgbClr val="2E2A25"/>
                </a:solidFill>
                <a:effectLst/>
                <a:latin typeface="Times New Roman" panose="02020603050405020304" pitchFamily="18" charset="0"/>
                <a:ea typeface="Times New Roman" panose="02020603050405020304" pitchFamily="18" charset="0"/>
              </a:rPr>
              <a:t>the Royal Swedish Academy of Sciences awarded the Alfred Nobel Memorial Prize in Economic Sciences to Robert Solow for his contributions to the theory of economic growth. “</a:t>
            </a:r>
            <a:r>
              <a:rPr lang="en-US" sz="2400" kern="0" dirty="0">
                <a:solidFill>
                  <a:srgbClr val="2E2A25"/>
                </a:solidFill>
                <a:effectLst/>
                <a:highlight>
                  <a:srgbClr val="FFFFFF"/>
                </a:highlight>
                <a:latin typeface="Times New Roman" panose="02020603050405020304" pitchFamily="18" charset="0"/>
                <a:ea typeface="Times New Roman" panose="02020603050405020304" pitchFamily="18" charset="0"/>
              </a:rPr>
              <a:t>The vintage approach has proved invaluable…”</a:t>
            </a:r>
            <a:endParaRPr lang="en-US" sz="2400" dirty="0"/>
          </a:p>
        </p:txBody>
      </p:sp>
      <p:sp>
        <p:nvSpPr>
          <p:cNvPr id="4" name="Slide Number Placeholder 3">
            <a:extLst>
              <a:ext uri="{FF2B5EF4-FFF2-40B4-BE49-F238E27FC236}">
                <a16:creationId xmlns:a16="http://schemas.microsoft.com/office/drawing/2014/main" id="{A5CC32F3-13AB-4B96-D2E7-1312F3D91D07}"/>
              </a:ext>
            </a:extLst>
          </p:cNvPr>
          <p:cNvSpPr>
            <a:spLocks noGrp="1"/>
          </p:cNvSpPr>
          <p:nvPr>
            <p:ph type="sldNum" sz="quarter" idx="12"/>
          </p:nvPr>
        </p:nvSpPr>
        <p:spPr/>
        <p:txBody>
          <a:bodyPr/>
          <a:lstStyle/>
          <a:p>
            <a:fld id="{391FDF82-3C99-4432-9093-515A2615647A}" type="slidenum">
              <a:rPr lang="en-US" smtClean="0"/>
              <a:t>7</a:t>
            </a:fld>
            <a:endParaRPr lang="en-US"/>
          </a:p>
        </p:txBody>
      </p:sp>
    </p:spTree>
    <p:extLst>
      <p:ext uri="{BB962C8B-B14F-4D97-AF65-F5344CB8AC3E}">
        <p14:creationId xmlns:p14="http://schemas.microsoft.com/office/powerpoint/2010/main" val="391833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2D49AF-3C41-012F-5B74-93F32DA334F7}"/>
              </a:ext>
            </a:extLst>
          </p:cNvPr>
          <p:cNvSpPr>
            <a:spLocks noGrp="1"/>
          </p:cNvSpPr>
          <p:nvPr>
            <p:ph type="ctrTitle"/>
          </p:nvPr>
        </p:nvSpPr>
        <p:spPr/>
        <p:txBody>
          <a:bodyPr>
            <a:normAutofit/>
          </a:bodyPr>
          <a:lstStyle/>
          <a:p>
            <a:r>
              <a:rPr lang="en-US" sz="5400" b="0" i="0" dirty="0">
                <a:solidFill>
                  <a:srgbClr val="202124"/>
                </a:solidFill>
                <a:effectLst/>
                <a:highlight>
                  <a:srgbClr val="FFFFFF"/>
                </a:highlight>
                <a:latin typeface="Google Sans"/>
              </a:rPr>
              <a:t>“What's in a word?”</a:t>
            </a:r>
            <a:br>
              <a:rPr lang="en-US" sz="5400" b="0" i="0" dirty="0">
                <a:solidFill>
                  <a:srgbClr val="202124"/>
                </a:solidFill>
                <a:effectLst/>
                <a:highlight>
                  <a:srgbClr val="FFFFFF"/>
                </a:highlight>
                <a:latin typeface="Google Sans"/>
              </a:rPr>
            </a:br>
            <a:endParaRPr lang="en-US" sz="5400" dirty="0"/>
          </a:p>
        </p:txBody>
      </p:sp>
      <p:sp>
        <p:nvSpPr>
          <p:cNvPr id="5" name="Subtitle 4">
            <a:extLst>
              <a:ext uri="{FF2B5EF4-FFF2-40B4-BE49-F238E27FC236}">
                <a16:creationId xmlns:a16="http://schemas.microsoft.com/office/drawing/2014/main" id="{9C1BDC46-A534-C52A-9752-C32502F6B0F1}"/>
              </a:ext>
            </a:extLst>
          </p:cNvPr>
          <p:cNvSpPr>
            <a:spLocks noGrp="1"/>
          </p:cNvSpPr>
          <p:nvPr>
            <p:ph type="subTitle" idx="1"/>
          </p:nvPr>
        </p:nvSpPr>
        <p:spPr/>
        <p:txBody>
          <a:bodyPr/>
          <a:lstStyle/>
          <a:p>
            <a:r>
              <a:rPr lang="en-US" sz="2400" b="0" i="0" dirty="0">
                <a:solidFill>
                  <a:srgbClr val="202124"/>
                </a:solidFill>
                <a:effectLst/>
                <a:highlight>
                  <a:srgbClr val="FFFFFF"/>
                </a:highlight>
                <a:latin typeface="Google Sans"/>
              </a:rPr>
              <a:t>To paraphrase Shakespeare's eponymous Juliet we ask “What's in a word?” </a:t>
            </a:r>
            <a:r>
              <a:rPr lang="en-US" sz="2400" b="0" i="0" dirty="0">
                <a:solidFill>
                  <a:srgbClr val="040C28"/>
                </a:solidFill>
                <a:effectLst/>
                <a:latin typeface="Google Sans"/>
              </a:rPr>
              <a:t>The tongue-in-cheek answer, which is nonetheless truthful, might be “letters” or “sounds.”</a:t>
            </a:r>
            <a:r>
              <a:rPr lang="en-US" sz="2400" b="0" i="0" dirty="0">
                <a:solidFill>
                  <a:srgbClr val="202124"/>
                </a:solidFill>
                <a:effectLst/>
                <a:highlight>
                  <a:srgbClr val="FFFFFF"/>
                </a:highlight>
                <a:latin typeface="Google Sans"/>
              </a:rPr>
              <a:t> Juliet goes on to reason “That which we call a rose/By any other name would smell as sweet”.</a:t>
            </a:r>
            <a:endParaRPr lang="en-US" dirty="0"/>
          </a:p>
        </p:txBody>
      </p:sp>
      <p:sp>
        <p:nvSpPr>
          <p:cNvPr id="6" name="Slide Number Placeholder 5">
            <a:extLst>
              <a:ext uri="{FF2B5EF4-FFF2-40B4-BE49-F238E27FC236}">
                <a16:creationId xmlns:a16="http://schemas.microsoft.com/office/drawing/2014/main" id="{A67B2174-1C4F-7082-9755-8E67977AE4D5}"/>
              </a:ext>
            </a:extLst>
          </p:cNvPr>
          <p:cNvSpPr>
            <a:spLocks noGrp="1"/>
          </p:cNvSpPr>
          <p:nvPr>
            <p:ph type="sldNum" sz="quarter" idx="12"/>
          </p:nvPr>
        </p:nvSpPr>
        <p:spPr/>
        <p:txBody>
          <a:bodyPr/>
          <a:lstStyle/>
          <a:p>
            <a:fld id="{391FDF82-3C99-4432-9093-515A2615647A}" type="slidenum">
              <a:rPr lang="en-US" smtClean="0"/>
              <a:t>8</a:t>
            </a:fld>
            <a:endParaRPr lang="en-US"/>
          </a:p>
        </p:txBody>
      </p:sp>
    </p:spTree>
    <p:extLst>
      <p:ext uri="{BB962C8B-B14F-4D97-AF65-F5344CB8AC3E}">
        <p14:creationId xmlns:p14="http://schemas.microsoft.com/office/powerpoint/2010/main" val="52050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DFBBA9-C3F3-6796-3C78-2360FFF01876}"/>
              </a:ext>
            </a:extLst>
          </p:cNvPr>
          <p:cNvPicPr>
            <a:picLocks noChangeAspect="1"/>
          </p:cNvPicPr>
          <p:nvPr/>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9D237AA-7855-A52B-30AC-C1BB3BAB3C11}"/>
              </a:ext>
            </a:extLst>
          </p:cNvPr>
          <p:cNvSpPr>
            <a:spLocks noGrp="1"/>
          </p:cNvSpPr>
          <p:nvPr>
            <p:ph type="sldNum" sz="quarter" idx="12"/>
          </p:nvPr>
        </p:nvSpPr>
        <p:spPr/>
        <p:txBody>
          <a:bodyPr/>
          <a:lstStyle/>
          <a:p>
            <a:fld id="{391FDF82-3C99-4432-9093-515A2615647A}" type="slidenum">
              <a:rPr lang="en-US" smtClean="0"/>
              <a:t>9</a:t>
            </a:fld>
            <a:endParaRPr lang="en-US"/>
          </a:p>
        </p:txBody>
      </p:sp>
    </p:spTree>
    <p:extLst>
      <p:ext uri="{BB962C8B-B14F-4D97-AF65-F5344CB8AC3E}">
        <p14:creationId xmlns:p14="http://schemas.microsoft.com/office/powerpoint/2010/main" val="2147665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1271</TotalTime>
  <Words>2262</Words>
  <Application>Microsoft Office PowerPoint</Application>
  <PresentationFormat>Widescreen</PresentationFormat>
  <Paragraphs>322</Paragraphs>
  <Slides>28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Aptos</vt:lpstr>
      <vt:lpstr>Aptos Display</vt:lpstr>
      <vt:lpstr>Aptos Narrow</vt:lpstr>
      <vt:lpstr>Arial</vt:lpstr>
      <vt:lpstr>Consolas</vt:lpstr>
      <vt:lpstr>Google Sans</vt:lpstr>
      <vt:lpstr>PT Serif</vt:lpstr>
      <vt:lpstr>Symbol</vt:lpstr>
      <vt:lpstr>Times New Roman</vt:lpstr>
      <vt:lpstr>Office Theme</vt:lpstr>
      <vt:lpstr>The impact of biomedical innovation on U.S. mortality, 1999-2019: evidence partly based on  286 million descriptors of 27 million PubMed articles</vt:lpstr>
      <vt:lpstr>From 1999 to 2019, the age-adjusted U.S. mortality rate (excluding deaths from unintentional injury, suicide, and homicide) from all diseases declined by approximately 20%--about 1% per year.  </vt:lpstr>
      <vt:lpstr>The definition of insanity is doing the same thing over and over and expecting different results.</vt:lpstr>
      <vt:lpstr>Research design</vt:lpstr>
      <vt:lpstr>PowerPoint Presentation</vt:lpstr>
      <vt:lpstr>PowerPoint Presentation</vt:lpstr>
      <vt:lpstr>Measure of disease-specific biomedical innovation:  the long-run change in the mean vintage of descriptors of articles about each disease</vt:lpstr>
      <vt:lpstr>“What's in a word?” </vt:lpstr>
      <vt:lpstr>PowerPoint Presentation</vt:lpstr>
      <vt:lpstr>PowerPoint Presentation</vt:lpstr>
      <vt:lpstr>PowerPoint Presentation</vt:lpstr>
      <vt:lpstr>Econometric model of mortality</vt:lpstr>
      <vt:lpstr>Racial differences?</vt:lpstr>
      <vt:lpstr>PowerPoint Presentation</vt:lpstr>
      <vt:lpstr>PowerPoint Presentation</vt:lpstr>
      <vt:lpstr>Lags</vt:lpstr>
      <vt:lpstr>Timing of the relationship between the  frequency of PubMed descriptors and the  frequency of use of the drug</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Racial differences?</vt:lpstr>
      <vt:lpstr>PowerPoint Presentation</vt:lpstr>
      <vt:lpstr>Cross-disease spillover effects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Lichtenberg, Frank</dc:creator>
  <cp:lastModifiedBy>Lichtenberg, Frank</cp:lastModifiedBy>
  <cp:revision>44</cp:revision>
  <dcterms:created xsi:type="dcterms:W3CDTF">2024-06-30T19:08:29Z</dcterms:created>
  <dcterms:modified xsi:type="dcterms:W3CDTF">2024-07-15T15:35:31Z</dcterms:modified>
</cp:coreProperties>
</file>